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286" r:id="rId38"/>
    <p:sldId id="305" r:id="rId39"/>
    <p:sldId id="307" r:id="rId40"/>
    <p:sldId id="308" r:id="rId41"/>
    <p:sldId id="344" r:id="rId42"/>
    <p:sldId id="313" r:id="rId43"/>
    <p:sldId id="303" r:id="rId44"/>
    <p:sldId id="314" r:id="rId45"/>
    <p:sldId id="317" r:id="rId46"/>
    <p:sldId id="316" r:id="rId47"/>
    <p:sldId id="333" r:id="rId48"/>
    <p:sldId id="335" r:id="rId49"/>
    <p:sldId id="336" r:id="rId50"/>
    <p:sldId id="326" r:id="rId51"/>
    <p:sldId id="337" r:id="rId52"/>
    <p:sldId id="338" r:id="rId53"/>
    <p:sldId id="327" r:id="rId54"/>
    <p:sldId id="339" r:id="rId55"/>
    <p:sldId id="340" r:id="rId56"/>
    <p:sldId id="341" r:id="rId57"/>
    <p:sldId id="342" r:id="rId58"/>
    <p:sldId id="332" r:id="rId59"/>
    <p:sldId id="348" r:id="rId60"/>
    <p:sldId id="349" r:id="rId6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0"/>
    <p:restoredTop sz="65641"/>
  </p:normalViewPr>
  <p:slideViewPr>
    <p:cSldViewPr snapToGrid="0" snapToObjects="1">
      <p:cViewPr varScale="1">
        <p:scale>
          <a:sx n="65" d="100"/>
          <a:sy n="65" d="100"/>
        </p:scale>
        <p:origin x="1768" y="200"/>
      </p:cViewPr>
      <p:guideLst/>
    </p:cSldViewPr>
  </p:slideViewPr>
  <p:outlineViewPr>
    <p:cViewPr>
      <p:scale>
        <a:sx n="33" d="100"/>
        <a:sy n="33" d="100"/>
      </p:scale>
      <p:origin x="0" y="-11048"/>
    </p:cViewPr>
  </p:outlineViewPr>
  <p:notesTextViewPr>
    <p:cViewPr>
      <p:scale>
        <a:sx n="1" d="1"/>
        <a:sy n="1" d="1"/>
      </p:scale>
      <p:origin x="0" y="-1048"/>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smtClean="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smtClean="0"/>
              <a:t>I’m Anya,</a:t>
            </a:r>
            <a:r>
              <a:rPr lang="en-GB" baseline="0" dirty="0" smtClean="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I’m here with my colleague, </a:t>
            </a:r>
            <a:r>
              <a:rPr lang="en-GB" baseline="0" dirty="0" smtClean="0"/>
              <a:t>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that is Parliament for beginners</a:t>
            </a:r>
          </a:p>
          <a:p>
            <a:endParaRPr lang="en-GB" dirty="0" smtClean="0"/>
          </a:p>
          <a:p>
            <a:r>
              <a:rPr lang="en-GB" dirty="0" smtClean="0"/>
              <a:t>On to one</a:t>
            </a:r>
            <a:r>
              <a:rPr lang="en-GB" baseline="0" dirty="0" smtClean="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t>
            </a: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did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talk</a:t>
            </a:r>
            <a:r>
              <a:rPr lang="en-US" sz="1100" b="0" i="0" u="none" strike="noStrike" cap="none" baseline="0" dirty="0" smtClean="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hopefully with some bits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a:t>
            </a:r>
            <a:r>
              <a:rPr lang="en-US" dirty="0" smtClean="0"/>
              <a:t>Instruments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a:t>
            </a:r>
            <a:r>
              <a:rPr lang="en-US" sz="1100" b="0" i="0" u="none" strike="noStrike" cap="none" dirty="0" smtClean="0">
                <a:solidFill>
                  <a:srgbClr val="000000"/>
                </a:solidFill>
                <a:effectLst/>
                <a:latin typeface="Arial"/>
                <a:ea typeface="Arial"/>
                <a:cs typeface="Arial"/>
                <a:sym typeface="Arial"/>
              </a:rPr>
              <a:t>delegate </a:t>
            </a:r>
            <a:r>
              <a:rPr lang="en-US" sz="1100" b="0" i="0" u="none" strike="noStrike" cap="none" dirty="0">
                <a:solidFill>
                  <a:srgbClr val="000000"/>
                </a:solidFill>
                <a:effectLst/>
                <a:latin typeface="Arial"/>
                <a:ea typeface="Arial"/>
                <a:cs typeface="Arial"/>
                <a:sym typeface="Arial"/>
              </a:rPr>
              <a:t>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a:t>
            </a:r>
            <a:r>
              <a:rPr lang="en-US" sz="1100" b="0" i="0" u="none" strike="noStrike" cap="none" dirty="0" smtClean="0">
                <a:solidFill>
                  <a:srgbClr val="000000"/>
                </a:solidFill>
                <a:effectLst/>
                <a:latin typeface="Arial"/>
                <a:ea typeface="Arial"/>
                <a:cs typeface="Arial"/>
                <a:sym typeface="Arial"/>
              </a:rPr>
              <a:t>may create secondary legislation </a:t>
            </a:r>
            <a:r>
              <a:rPr lang="en-US" sz="1100" b="0" i="0" u="none" strike="noStrike" cap="none" dirty="0">
                <a:solidFill>
                  <a:srgbClr val="000000"/>
                </a:solidFill>
                <a:effectLst/>
                <a:latin typeface="Arial"/>
                <a:ea typeface="Arial"/>
                <a:cs typeface="Arial"/>
                <a:sym typeface="Arial"/>
              </a:rPr>
              <a:t>under these </a:t>
            </a:r>
            <a:r>
              <a:rPr lang="en-US" sz="1100" b="0" i="0" u="none" strike="noStrike" cap="none" dirty="0" smtClean="0">
                <a:solidFill>
                  <a:srgbClr val="000000"/>
                </a:solidFill>
                <a:effectLst/>
                <a:latin typeface="Arial"/>
                <a:ea typeface="Arial"/>
                <a:cs typeface="Arial"/>
                <a:sym typeface="Arial"/>
              </a:rPr>
              <a:t>powers so long as the comply with certain duties</a:t>
            </a:r>
            <a:r>
              <a:rPr lang="en-US" sz="1100" b="0" i="0" u="none" strike="noStrike" cap="none" baseline="0" dirty="0" smtClean="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a:t>
            </a:r>
            <a:r>
              <a:rPr lang="en-US" sz="1100" b="0" i="0" u="none" strike="noStrike" cap="none" dirty="0" smtClean="0">
                <a:solidFill>
                  <a:srgbClr val="000000"/>
                </a:solidFill>
                <a:effectLst/>
                <a:latin typeface="Arial"/>
                <a:ea typeface="Arial"/>
                <a:cs typeface="Arial"/>
                <a:sym typeface="Arial"/>
              </a:rPr>
              <a:t>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important thing in terms of time scales</a:t>
            </a:r>
            <a:r>
              <a:rPr lang="en-US" sz="1100" b="0" i="0" u="none" strike="noStrike" cap="none" baseline="0" dirty="0" smtClean="0">
                <a:solidFill>
                  <a:srgbClr val="000000"/>
                </a:solidFill>
                <a:effectLst/>
                <a:latin typeface="Arial"/>
                <a:ea typeface="Arial"/>
                <a:cs typeface="Arial"/>
                <a:sym typeface="Arial"/>
              </a:rPr>
              <a:t> was that much of the legislation required to implement </a:t>
            </a:r>
            <a:r>
              <a:rPr lang="en-US" sz="1100" b="0" i="0" u="none" strike="noStrike" cap="none" baseline="0" dirty="0" err="1" smtClean="0">
                <a:solidFill>
                  <a:srgbClr val="000000"/>
                </a:solidFill>
                <a:effectLst/>
                <a:latin typeface="Arial"/>
                <a:ea typeface="Arial"/>
                <a:cs typeface="Arial"/>
                <a:sym typeface="Arial"/>
              </a:rPr>
              <a:t>brexit</a:t>
            </a:r>
            <a:r>
              <a:rPr lang="en-US" sz="1100" b="0" i="0" u="none" strike="noStrike" cap="none" baseline="0" dirty="0" smtClean="0">
                <a:solidFill>
                  <a:srgbClr val="000000"/>
                </a:solidFill>
                <a:effectLst/>
                <a:latin typeface="Arial"/>
                <a:ea typeface="Arial"/>
                <a:cs typeface="Arial"/>
                <a:sym typeface="Arial"/>
              </a:rPr>
              <a: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Much of the legislation used to deal with that has also been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a:t>
            </a:r>
            <a:r>
              <a:rPr lang="en-US" sz="1100" b="0" i="0" u="none" strike="noStrike" cap="none" dirty="0" smtClean="0">
                <a:solidFill>
                  <a:srgbClr val="000000"/>
                </a:solidFill>
                <a:effectLst/>
                <a:latin typeface="Arial"/>
                <a:ea typeface="Arial"/>
                <a:cs typeface="Arial"/>
                <a:sym typeface="Arial"/>
              </a:rPr>
              <a:t>statutory</a:t>
            </a:r>
            <a:r>
              <a:rPr lang="en-US" sz="1100" b="0" i="0" u="none" strike="noStrike" cap="none" baseline="0" dirty="0" smtClean="0">
                <a:solidFill>
                  <a:srgbClr val="000000"/>
                </a:solidFill>
                <a:effectLst/>
                <a:latin typeface="Arial"/>
                <a:ea typeface="Arial"/>
                <a:cs typeface="Arial"/>
                <a:sym typeface="Arial"/>
              </a:rPr>
              <a:t> instrument</a:t>
            </a:r>
            <a:r>
              <a:rPr lang="en-US" sz="1100" b="0" i="0" u="none" strike="noStrike" cap="none" dirty="0" smtClean="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Both </a:t>
            </a:r>
            <a:r>
              <a:rPr lang="en-US" sz="1100" b="0" i="0" u="none" strike="noStrike" cap="none" dirty="0">
                <a:solidFill>
                  <a:srgbClr val="000000"/>
                </a:solidFill>
                <a:effectLst/>
                <a:latin typeface="Arial"/>
                <a:ea typeface="Arial"/>
                <a:cs typeface="Arial"/>
                <a:sym typeface="Arial"/>
              </a:rPr>
              <a:t>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a:t>
            </a:r>
            <a:r>
              <a:rPr lang="en-US" sz="1100" b="0" i="0" u="none" strike="noStrike" cap="none" dirty="0" smtClean="0">
                <a:solidFill>
                  <a:srgbClr val="000000"/>
                </a:solidFill>
                <a:effectLst/>
                <a:latin typeface="Arial"/>
                <a:ea typeface="Arial"/>
                <a:cs typeface="Arial"/>
                <a:sym typeface="Arial"/>
              </a:rPr>
              <a:t>to track the activities of assorted committees and </a:t>
            </a:r>
            <a:r>
              <a:rPr lang="en-US" sz="1100" b="0" i="0" u="none" strike="noStrike" cap="none" baseline="0" dirty="0" smtClean="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You need to know which committees are likely to declare an interest,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that’s just the committee part</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a:t>
            </a:r>
            <a:r>
              <a:rPr lang="en-US" sz="1100" b="0" i="0" u="none" strike="noStrike" cap="none" dirty="0" smtClean="0">
                <a:solidFill>
                  <a:srgbClr val="000000"/>
                </a:solidFill>
                <a:effectLst/>
                <a:latin typeface="Arial"/>
                <a:ea typeface="Arial"/>
                <a:cs typeface="Arial"/>
                <a:sym typeface="Arial"/>
              </a:rPr>
              <a:t>found </a:t>
            </a:r>
            <a:r>
              <a:rPr lang="en-US" sz="1100" b="0" i="0" u="none" strike="noStrike" cap="none" dirty="0">
                <a:solidFill>
                  <a:srgbClr val="000000"/>
                </a:solidFill>
                <a:effectLst/>
                <a:latin typeface="Arial"/>
                <a:ea typeface="Arial"/>
                <a:cs typeface="Arial"/>
                <a:sym typeface="Arial"/>
              </a:rPr>
              <a:t>it </a:t>
            </a:r>
            <a:r>
              <a:rPr lang="en-US" sz="1100" b="0" i="0" u="none" strike="noStrike" cap="none" dirty="0" smtClean="0">
                <a:solidFill>
                  <a:srgbClr val="000000"/>
                </a:solidFill>
                <a:effectLst/>
                <a:latin typeface="Arial"/>
                <a:ea typeface="Arial"/>
                <a:cs typeface="Arial"/>
                <a:sym typeface="Arial"/>
              </a:rPr>
              <a:t>difficult to </a:t>
            </a:r>
            <a:r>
              <a:rPr lang="en-US" sz="1100" b="0" i="0" u="none" strike="noStrike" cap="none" dirty="0">
                <a:solidFill>
                  <a:srgbClr val="000000"/>
                </a:solidFill>
                <a:effectLst/>
                <a:latin typeface="Arial"/>
                <a:ea typeface="Arial"/>
                <a:cs typeface="Arial"/>
                <a:sym typeface="Arial"/>
              </a:rPr>
              <a:t>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a:t>
            </a:r>
            <a:r>
              <a:rPr lang="en-US" sz="1100" b="0" i="0" u="none" strike="noStrike" cap="none" dirty="0" smtClean="0">
                <a:solidFill>
                  <a:srgbClr val="000000"/>
                </a:solidFill>
                <a:effectLst/>
                <a:latin typeface="Arial"/>
                <a:ea typeface="Arial"/>
                <a:cs typeface="Arial"/>
                <a:sym typeface="Arial"/>
              </a:rPr>
              <a:t>may</a:t>
            </a:r>
            <a:r>
              <a:rPr lang="en-US" sz="1100" b="0" i="0" u="none" strike="noStrike" cap="none" baseline="0" dirty="0" smtClean="0">
                <a:solidFill>
                  <a:srgbClr val="000000"/>
                </a:solidFill>
                <a:effectLst/>
                <a:latin typeface="Arial"/>
                <a:ea typeface="Arial"/>
                <a:cs typeface="Arial"/>
                <a:sym typeface="Arial"/>
              </a:rPr>
              <a:t> have</a:t>
            </a:r>
            <a:r>
              <a:rPr lang="en-US" sz="1100" b="0" i="0" u="none" strike="noStrike" cap="none" dirty="0" smtClean="0">
                <a:solidFill>
                  <a:srgbClr val="000000"/>
                </a:solidFill>
                <a:effectLst/>
                <a:latin typeface="Arial"/>
                <a:ea typeface="Arial"/>
                <a:cs typeface="Arial"/>
                <a:sym typeface="Arial"/>
              </a:rPr>
              <a:t> struggled</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At this point, you may well be thinking</a:t>
            </a:r>
            <a:r>
              <a:rPr lang="en-US" sz="1100" b="0" i="0" u="none" strike="noStrike" cap="none" baseline="0" dirty="0" smtClean="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You may, in fact, have already hung up your phone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But, whilst the details may be different and whilst Parliament may be particularly esoteric, we hope most of this talk is applicable in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So</a:t>
            </a:r>
            <a:r>
              <a:rPr lang="en-US" sz="1100" b="0" i="0" u="none" strike="noStrike" cap="none" baseline="0" dirty="0" smtClean="0">
                <a:solidFill>
                  <a:srgbClr val="000000"/>
                </a:solidFill>
                <a:effectLst/>
                <a:latin typeface="Arial"/>
                <a:ea typeface="Arial"/>
                <a:cs typeface="Arial"/>
                <a:sym typeface="Arial"/>
              </a:rPr>
              <a:t> w</a:t>
            </a:r>
            <a:r>
              <a:rPr lang="en-US" sz="1100" b="0" i="0" u="none" strike="noStrike" cap="none" dirty="0" smtClean="0">
                <a:solidFill>
                  <a:srgbClr val="000000"/>
                </a:solidFill>
                <a:effectLst/>
                <a:latin typeface="Arial"/>
                <a:ea typeface="Arial"/>
                <a:cs typeface="Arial"/>
                <a:sym typeface="Arial"/>
              </a:rPr>
              <a:t>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 We think this is an information management problem</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information</a:t>
            </a:r>
            <a:r>
              <a:rPr lang="en-US" sz="1100" b="0" i="0" u="none" strike="noStrike" cap="none" baseline="0" dirty="0" smtClean="0">
                <a:solidFill>
                  <a:srgbClr val="000000"/>
                </a:solidFill>
                <a:effectLst/>
                <a:latin typeface="Arial"/>
                <a:ea typeface="Arial"/>
                <a:cs typeface="Arial"/>
                <a:sym typeface="Arial"/>
              </a:rPr>
              <a:t> management</a:t>
            </a:r>
            <a:r>
              <a:rPr lang="en-US" sz="1100" b="0" i="0" u="none" strike="noStrike" cap="none" dirty="0" smtClean="0">
                <a:solidFill>
                  <a:srgbClr val="000000"/>
                </a:solidFill>
                <a:effectLst/>
                <a:latin typeface="Arial"/>
                <a:ea typeface="Arial"/>
                <a:cs typeface="Arial"/>
                <a:sym typeface="Arial"/>
              </a:rPr>
              <a:t> is often no-one’s job</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a:t>
            </a:r>
            <a:r>
              <a:rPr lang="en-US" dirty="0" err="1" smtClean="0"/>
              <a:t>visualisations</a:t>
            </a:r>
            <a:r>
              <a:rPr lang="en-US" baseline="0" dirty="0" smtClean="0"/>
              <a:t> and querying data</a:t>
            </a:r>
            <a:r>
              <a:rPr lang="en-US" dirty="0" smtClean="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are</a:t>
            </a:r>
            <a:r>
              <a:rPr lang="en-US" baseline="0" dirty="0" smtClean="0"/>
              <a:t> as </a:t>
            </a:r>
            <a:r>
              <a:rPr lang="en-US" dirty="0" smtClean="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But the problem is more</a:t>
            </a:r>
            <a:r>
              <a:rPr lang="en-US" baseline="0" dirty="0" smtClean="0"/>
              <a:t> than just jobs and roles</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only ever as good as the tools </a:t>
            </a:r>
            <a:r>
              <a:rPr lang="en-US" sz="1100" b="0" i="0" u="none" strike="noStrike" cap="none" baseline="0" dirty="0" smtClean="0">
                <a:solidFill>
                  <a:srgbClr val="000000"/>
                </a:solidFill>
                <a:effectLst/>
                <a:latin typeface="Arial"/>
                <a:ea typeface="Arial"/>
                <a:cs typeface="Arial"/>
                <a:sym typeface="Arial"/>
              </a:rPr>
              <a:t>available</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those tools are commissioned and paid for influences</a:t>
            </a:r>
            <a:r>
              <a:rPr lang="en-US" sz="1100" b="0" i="0" u="none" strike="noStrike" cap="none" baseline="0" dirty="0" smtClean="0">
                <a:solidFill>
                  <a:srgbClr val="000000"/>
                </a:solidFill>
                <a:effectLst/>
                <a:latin typeface="Arial"/>
                <a:ea typeface="Arial"/>
                <a:cs typeface="Arial"/>
                <a:sym typeface="Arial"/>
              </a:rPr>
              <a:t> and constrains </a:t>
            </a:r>
            <a:r>
              <a:rPr lang="en-US" sz="1100" b="0" i="0" u="none" strike="noStrike" cap="none" dirty="0" smtClean="0">
                <a:solidFill>
                  <a:srgbClr val="000000"/>
                </a:solidFill>
                <a:effectLst/>
                <a:latin typeface="Arial"/>
                <a:ea typeface="Arial"/>
                <a:cs typeface="Arial"/>
                <a:sym typeface="Arial"/>
              </a:rPr>
              <a:t>the shape of the data they</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Given</a:t>
            </a:r>
            <a:r>
              <a:rPr lang="en-US" baseline="0" dirty="0" smtClean="0"/>
              <a:t> e</a:t>
            </a:r>
            <a:r>
              <a:rPr lang="en-US" dirty="0" smtClean="0"/>
              <a:t>ach </a:t>
            </a:r>
            <a:r>
              <a:rPr lang="en-US" dirty="0"/>
              <a:t>office has their own view of the things they’re interested </a:t>
            </a:r>
            <a:r>
              <a:rPr lang="en-US" dirty="0" smtClean="0"/>
              <a:t>in,</a:t>
            </a:r>
            <a:r>
              <a:rPr lang="en-US" baseline="0" dirty="0" smtClean="0"/>
              <a:t> w</a:t>
            </a:r>
            <a:r>
              <a:rPr lang="en-US" dirty="0" smtClean="0"/>
              <a:t>e </a:t>
            </a:r>
            <a:r>
              <a:rPr lang="en-US" dirty="0"/>
              <a:t>often end up commissioning tools to </a:t>
            </a:r>
            <a:r>
              <a:rPr lang="en-US" dirty="0" err="1"/>
              <a:t>digitise</a:t>
            </a:r>
            <a:r>
              <a:rPr lang="en-US" dirty="0"/>
              <a:t> existing office bound processes and missing out on the bigger </a:t>
            </a:r>
            <a:r>
              <a:rPr lang="en-US" dirty="0" smtClean="0"/>
              <a:t>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peculiar</a:t>
            </a:r>
            <a:r>
              <a:rPr lang="en-US" baseline="0" dirty="0" smtClean="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And </a:t>
            </a:r>
            <a:r>
              <a:rPr lang="en-US" baseline="0" dirty="0" err="1" smtClean="0"/>
              <a:t>etc</a:t>
            </a: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systems were not designed to join so never any bigger than the sum of their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smtClean="0"/>
              <a:t>We’re going to be talking about what Parliament</a:t>
            </a:r>
            <a:r>
              <a:rPr lang="en-GB" baseline="0" dirty="0" smtClean="0"/>
              <a:t> </a:t>
            </a:r>
            <a:r>
              <a:rPr lang="en-GB" baseline="0" dirty="0" smtClean="0"/>
              <a:t>is</a:t>
            </a:r>
          </a:p>
          <a:p>
            <a:endParaRPr lang="en-GB" baseline="0" dirty="0" smtClean="0"/>
          </a:p>
          <a:p>
            <a:r>
              <a:rPr lang="en-GB" baseline="0" dirty="0" smtClean="0"/>
              <a:t>And </a:t>
            </a:r>
            <a:r>
              <a:rPr lang="en-GB" baseline="0" dirty="0" smtClean="0"/>
              <a:t>what it isn’t</a:t>
            </a:r>
          </a:p>
          <a:p>
            <a:endParaRPr lang="en-GB" baseline="0" dirty="0" smtClean="0"/>
          </a:p>
          <a:p>
            <a:r>
              <a:rPr lang="en-GB" baseline="0" dirty="0" smtClean="0"/>
              <a:t>How Parliament’s structured</a:t>
            </a:r>
          </a:p>
          <a:p>
            <a:endParaRPr lang="en-GB" baseline="0" dirty="0" smtClean="0"/>
          </a:p>
          <a:p>
            <a:r>
              <a:rPr lang="en-GB" baseline="0" dirty="0" smtClean="0"/>
              <a:t>What that means for software </a:t>
            </a:r>
            <a:endParaRPr lang="en-GB" baseline="0" dirty="0" smtClean="0"/>
          </a:p>
          <a:p>
            <a:endParaRPr lang="en-GB" baseline="0" dirty="0" smtClean="0"/>
          </a:p>
          <a:p>
            <a:r>
              <a:rPr lang="en-GB" baseline="0" dirty="0" smtClean="0"/>
              <a:t>What software means for </a:t>
            </a:r>
            <a:r>
              <a:rPr lang="en-GB" baseline="0" dirty="0" smtClean="0"/>
              <a:t>information management</a:t>
            </a:r>
          </a:p>
          <a:p>
            <a:endParaRPr lang="en-GB" baseline="0" dirty="0" smtClean="0"/>
          </a:p>
          <a:p>
            <a:r>
              <a:rPr lang="en-GB" baseline="0" dirty="0" smtClean="0"/>
              <a:t>On the nature of organisational complexity</a:t>
            </a:r>
          </a:p>
          <a:p>
            <a:endParaRPr lang="en-GB" baseline="0" dirty="0" smtClean="0"/>
          </a:p>
          <a:p>
            <a:r>
              <a:rPr lang="en-GB" baseline="0" dirty="0" smtClean="0"/>
              <a:t>And what Domain Driven Design can do to help out</a:t>
            </a:r>
          </a:p>
          <a:p>
            <a:endParaRPr lang="en-GB" baseline="0" dirty="0" smtClean="0"/>
          </a:p>
          <a:p>
            <a:r>
              <a:rPr lang="en-GB" baseline="0" dirty="0" smtClean="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Time and time again we’re told not to put our </a:t>
            </a:r>
            <a:r>
              <a:rPr lang="en-US" sz="1100" b="0" i="0" u="none" strike="noStrike" cap="none" dirty="0" err="1" smtClean="0">
                <a:solidFill>
                  <a:srgbClr val="000000"/>
                </a:solidFill>
                <a:effectLst/>
                <a:latin typeface="Arial"/>
                <a:ea typeface="Arial"/>
                <a:cs typeface="Arial"/>
                <a:sym typeface="Arial"/>
              </a:rPr>
              <a:t>organisational</a:t>
            </a:r>
            <a:r>
              <a:rPr lang="en-US" sz="1100" b="0" i="0" u="none" strike="noStrike" cap="none" baseline="0" dirty="0" smtClean="0">
                <a:solidFill>
                  <a:srgbClr val="000000"/>
                </a:solidFill>
                <a:effectLst/>
                <a:latin typeface="Arial"/>
                <a:ea typeface="Arial"/>
                <a:cs typeface="Arial"/>
                <a:sym typeface="Arial"/>
              </a:rPr>
              <a:t> structures on the web</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No one being particularly interested in your internal structures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This is the result</a:t>
            </a:r>
            <a:r>
              <a:rPr lang="en-GB" baseline="0" dirty="0" smtClean="0"/>
              <a:t> of all this on </a:t>
            </a:r>
            <a:r>
              <a:rPr lang="en-GB" baseline="0" dirty="0" err="1" smtClean="0"/>
              <a:t>data.parliament.uk</a:t>
            </a:r>
            <a:endParaRPr lang="en-GB" baseline="0" dirty="0" smtClean="0"/>
          </a:p>
          <a:p>
            <a:endParaRPr lang="en-GB" baseline="0" dirty="0" smtClean="0"/>
          </a:p>
          <a:p>
            <a:r>
              <a:rPr lang="en-GB" baseline="0" dirty="0" smtClean="0"/>
              <a:t>It is supposedly an open data portal where developers can grab data and build new things</a:t>
            </a:r>
          </a:p>
          <a:p>
            <a:endParaRPr lang="en-GB" baseline="0" dirty="0" smtClean="0"/>
          </a:p>
          <a:p>
            <a:r>
              <a:rPr lang="en-GB" baseline="0" dirty="0" smtClean="0"/>
              <a:t>The problem is hopefully obvious</a:t>
            </a:r>
          </a:p>
          <a:p>
            <a:endParaRPr lang="en-GB" baseline="0" dirty="0" smtClean="0"/>
          </a:p>
          <a:p>
            <a:r>
              <a:rPr lang="en-GB" baseline="0" dirty="0" smtClean="0"/>
              <a:t>Each large blob on that diagram is pretty much analogous to an internal system</a:t>
            </a:r>
          </a:p>
          <a:p>
            <a:endParaRPr lang="en-GB" baseline="0" dirty="0" smtClean="0"/>
          </a:p>
          <a:p>
            <a:r>
              <a:rPr lang="en-GB" baseline="0" dirty="0" smtClean="0"/>
              <a:t>And each system is pretty much analogous to an office</a:t>
            </a:r>
          </a:p>
          <a:p>
            <a:endParaRPr lang="en-GB" baseline="0" dirty="0" smtClean="0"/>
          </a:p>
          <a:p>
            <a:r>
              <a:rPr lang="en-GB" baseline="0" dirty="0" smtClean="0"/>
              <a:t>The blob at the top right represents division data – how Members vote in Parliament</a:t>
            </a:r>
          </a:p>
          <a:p>
            <a:endParaRPr lang="en-GB" baseline="0" dirty="0" smtClean="0"/>
          </a:p>
          <a:p>
            <a:r>
              <a:rPr lang="en-GB" baseline="0" dirty="0" smtClean="0"/>
              <a:t>It is connected to our Member records</a:t>
            </a:r>
          </a:p>
          <a:p>
            <a:endParaRPr lang="en-GB" baseline="0" dirty="0" smtClean="0"/>
          </a:p>
          <a:p>
            <a:r>
              <a:rPr lang="en-GB" baseline="0" dirty="0" smtClean="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And this is the result on the website</a:t>
            </a:r>
          </a:p>
          <a:p>
            <a:endParaRPr lang="en-GB" dirty="0" smtClean="0"/>
          </a:p>
          <a:p>
            <a:r>
              <a:rPr lang="en-GB" dirty="0" smtClean="0"/>
              <a:t>Upwards</a:t>
            </a:r>
            <a:r>
              <a:rPr lang="en-GB" baseline="0" dirty="0" smtClean="0"/>
              <a:t> of 50 different domains, none of them terribly well interlinked</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Having shown those pictures, you may well</a:t>
            </a:r>
            <a:r>
              <a:rPr lang="en-US" baseline="0" dirty="0" smtClean="0"/>
              <a:t> be thinking, well this slide doesn’t make much sense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 picture we stole from </a:t>
            </a:r>
            <a:r>
              <a:rPr lang="en-US" dirty="0" smtClean="0"/>
              <a:t>a retired </a:t>
            </a:r>
            <a:r>
              <a:rPr lang="en-US" dirty="0"/>
              <a:t>Clerk of </a:t>
            </a:r>
            <a:r>
              <a:rPr lang="en-US" dirty="0" smtClean="0"/>
              <a:t>Committees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a:t>
            </a:r>
            <a:r>
              <a:rPr lang="en-US" dirty="0"/>
              <a:t>order to map procedure we need to take account of legislation, standing orders, speaker rulings and </a:t>
            </a:r>
            <a:r>
              <a:rPr lang="en-US" dirty="0" smtClean="0"/>
              <a:t>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a:t>
            </a:r>
            <a:r>
              <a:rPr lang="en-US" dirty="0" smtClean="0"/>
              <a:t>through”</a:t>
            </a:r>
            <a:r>
              <a:rPr lang="en-US" baseline="0" dirty="0" smtClean="0"/>
              <a:t> b</a:t>
            </a:r>
            <a:r>
              <a:rPr lang="en-US" dirty="0" smtClean="0"/>
              <a:t>ecause </a:t>
            </a:r>
            <a:r>
              <a:rPr lang="en-US" dirty="0"/>
              <a:t>improvisation is how a lot of things </a:t>
            </a:r>
            <a:r>
              <a:rPr lang="en-US" dirty="0" smtClean="0"/>
              <a:t>work</a:t>
            </a:r>
            <a:endParaRPr lang="en-US" dirty="0"/>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Working from the bottom up</a:t>
            </a:r>
          </a:p>
          <a:p>
            <a:pPr>
              <a:defRPr sz="1100"/>
            </a:pPr>
            <a:endParaRPr lang="en-GB" dirty="0" smtClean="0"/>
          </a:p>
          <a:p>
            <a:pPr>
              <a:defRPr sz="1100"/>
            </a:pPr>
            <a:r>
              <a:rPr lang="en-GB" dirty="0" smtClean="0"/>
              <a:t>This</a:t>
            </a:r>
            <a:r>
              <a:rPr lang="en-GB" baseline="0" dirty="0" smtClean="0"/>
              <a:t> is a picture of a room in Victoria Tower where Acts of Parliament - printed on vellum - are stored</a:t>
            </a:r>
          </a:p>
          <a:p>
            <a:pPr>
              <a:defRPr sz="1100"/>
            </a:pPr>
            <a:endParaRPr lang="en-GB" baseline="0" dirty="0" smtClean="0"/>
          </a:p>
          <a:p>
            <a:pPr>
              <a:defRPr sz="1100"/>
            </a:pPr>
            <a:r>
              <a:rPr lang="en-GB" baseline="0" dirty="0" smtClean="0"/>
              <a:t>Some of the proceedings of both Houses are set out in legislation</a:t>
            </a:r>
          </a:p>
          <a:p>
            <a:pPr>
              <a:defRPr sz="1100"/>
            </a:pPr>
            <a:endParaRPr lang="en-GB" baseline="0" dirty="0" smtClean="0"/>
          </a:p>
          <a:p>
            <a:pPr>
              <a:defRPr sz="1100"/>
            </a:pPr>
            <a:r>
              <a:rPr lang="en-GB" baseline="0" dirty="0" smtClean="0"/>
              <a:t>The Statutory Instrument Act 1946 being the obvious one for the purposes of this talk</a:t>
            </a:r>
          </a:p>
          <a:p>
            <a:pPr>
              <a:defRPr sz="1100"/>
            </a:pPr>
            <a:endParaRPr lang="en-GB" baseline="0" dirty="0" smtClean="0"/>
          </a:p>
          <a:p>
            <a:pPr>
              <a:defRPr sz="1100"/>
            </a:pPr>
            <a:r>
              <a:rPr lang="en-GB" baseline="0" dirty="0" smtClean="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Skipping</a:t>
            </a:r>
            <a:r>
              <a:rPr lang="en-GB" baseline="0" dirty="0" smtClean="0"/>
              <a:t> over resolutions of the House, t</a:t>
            </a:r>
            <a:r>
              <a:rPr lang="en-GB" dirty="0" smtClean="0"/>
              <a:t>hese</a:t>
            </a:r>
            <a:r>
              <a:rPr lang="en-GB" baseline="0" dirty="0" smtClean="0"/>
              <a:t> are the standing orders - t</a:t>
            </a:r>
            <a:r>
              <a:rPr dirty="0" smtClean="0"/>
              <a:t>he </a:t>
            </a:r>
            <a:r>
              <a:rPr dirty="0"/>
              <a:t>written rules which regulate the proceedings of each House</a:t>
            </a:r>
          </a:p>
          <a:p>
            <a:pPr>
              <a:defRPr sz="1100"/>
            </a:pPr>
            <a:endParaRPr dirty="0"/>
          </a:p>
          <a:p>
            <a:pPr>
              <a:defRPr sz="1100"/>
            </a:pPr>
            <a:r>
              <a:rPr dirty="0"/>
              <a:t>There are two sets of </a:t>
            </a:r>
            <a:r>
              <a:rPr dirty="0" smtClean="0"/>
              <a:t>rules</a:t>
            </a:r>
            <a:r>
              <a:rPr lang="en-GB" baseline="0" dirty="0" smtClean="0"/>
              <a:t> because the </a:t>
            </a:r>
            <a:r>
              <a:rPr dirty="0" smtClean="0"/>
              <a:t>two </a:t>
            </a:r>
            <a:r>
              <a:rPr dirty="0"/>
              <a:t>Houses do similar things, but in slightly different ways</a:t>
            </a:r>
          </a:p>
          <a:p>
            <a:pPr>
              <a:defRPr sz="1100"/>
            </a:pPr>
            <a:endParaRPr dirty="0"/>
          </a:p>
          <a:p>
            <a:pPr>
              <a:defRPr sz="1100"/>
            </a:pPr>
            <a:r>
              <a:rPr dirty="0"/>
              <a:t>And things which are different might have the same name</a:t>
            </a:r>
          </a:p>
          <a:p>
            <a:pPr>
              <a:lnSpc>
                <a:spcPct val="115000"/>
              </a:lnSpc>
              <a:defRPr sz="1100"/>
            </a:pPr>
            <a:endParaRPr dirty="0"/>
          </a:p>
          <a:p>
            <a:pPr>
              <a:lnSpc>
                <a:spcPct val="115000"/>
              </a:lnSpc>
              <a:defRPr sz="1100"/>
            </a:pPr>
            <a:r>
              <a:rPr dirty="0" smtClean="0"/>
              <a:t>And</a:t>
            </a:r>
            <a:r>
              <a:rPr lang="en-GB" dirty="0" smtClean="0"/>
              <a:t>,</a:t>
            </a:r>
            <a:r>
              <a:rPr lang="en-GB" baseline="0" dirty="0" smtClean="0"/>
              <a:t> once again,</a:t>
            </a:r>
            <a:r>
              <a:rPr dirty="0" smtClean="0"/>
              <a:t> </a:t>
            </a:r>
            <a:r>
              <a:rPr dirty="0"/>
              <a:t>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smtClean="0"/>
              <a:t>Like</a:t>
            </a:r>
            <a:r>
              <a:rPr lang="en-GB" baseline="0" dirty="0" smtClean="0"/>
              <a:t> the rest of our constitution, m</a:t>
            </a:r>
            <a:r>
              <a:rPr dirty="0" smtClean="0"/>
              <a:t>uch </a:t>
            </a:r>
            <a:r>
              <a:rPr dirty="0"/>
              <a:t>of parliamentary procedure has developed over the centuries, and </a:t>
            </a:r>
            <a:r>
              <a:rPr lang="en-GB" dirty="0" smtClean="0"/>
              <a:t>is</a:t>
            </a:r>
            <a:r>
              <a:rPr dirty="0" smtClean="0"/>
              <a:t>n’t </a:t>
            </a:r>
            <a:r>
              <a:rPr dirty="0"/>
              <a:t>written </a:t>
            </a:r>
            <a:r>
              <a:rPr lang="en-GB" dirty="0" smtClean="0"/>
              <a:t>down </a:t>
            </a:r>
            <a:r>
              <a:rPr dirty="0" smtClean="0"/>
              <a:t>in </a:t>
            </a:r>
            <a:r>
              <a:rPr dirty="0"/>
              <a:t>the Standing </a:t>
            </a:r>
            <a:r>
              <a:rPr dirty="0" smtClean="0"/>
              <a:t>Orders</a:t>
            </a:r>
            <a:endParaRPr dirty="0"/>
          </a:p>
          <a:p>
            <a:pPr>
              <a:lnSpc>
                <a:spcPct val="115000"/>
              </a:lnSpc>
              <a:defRPr sz="1100"/>
            </a:pPr>
            <a:endParaRPr dirty="0"/>
          </a:p>
          <a:p>
            <a:pPr>
              <a:lnSpc>
                <a:spcPct val="115000"/>
              </a:lnSpc>
              <a:defRPr sz="1100"/>
            </a:pPr>
            <a:r>
              <a:rPr dirty="0"/>
              <a:t>This is Erskine May. Parliament’s Bible. it collects precedent</a:t>
            </a:r>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smtClean="0"/>
              <a:t>It</a:t>
            </a:r>
            <a:r>
              <a:rPr lang="en-GB" baseline="0" dirty="0" smtClean="0"/>
              <a:t> d</a:t>
            </a:r>
            <a:r>
              <a:rPr dirty="0" smtClean="0"/>
              <a:t>oesn’t </a:t>
            </a:r>
            <a:r>
              <a:rPr dirty="0"/>
              <a:t>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a:t>
            </a:r>
            <a:r>
              <a:rPr dirty="0" smtClean="0"/>
              <a:t>people</a:t>
            </a:r>
            <a:endParaRPr lang="en-GB" dirty="0" smtClean="0"/>
          </a:p>
          <a:p>
            <a:pPr>
              <a:lnSpc>
                <a:spcPct val="115000"/>
              </a:lnSpc>
              <a:defRPr sz="1100"/>
            </a:pPr>
            <a:endParaRPr lang="en-GB" dirty="0" smtClean="0"/>
          </a:p>
          <a:p>
            <a:pPr>
              <a:lnSpc>
                <a:spcPct val="115000"/>
              </a:lnSpc>
              <a:defRPr sz="1100"/>
            </a:pPr>
            <a:r>
              <a:rPr lang="en-GB" dirty="0" smtClean="0"/>
              <a:t>Some</a:t>
            </a:r>
            <a:r>
              <a:rPr lang="en-GB" baseline="0" dirty="0" smtClean="0"/>
              <a:t> t</a:t>
            </a:r>
            <a:r>
              <a:rPr dirty="0" smtClean="0"/>
              <a:t>hings </a:t>
            </a:r>
            <a:r>
              <a:rPr dirty="0"/>
              <a:t>happen on </a:t>
            </a:r>
            <a:r>
              <a:rPr dirty="0" smtClean="0"/>
              <a:t>stage</a:t>
            </a:r>
            <a:r>
              <a:rPr lang="en-GB" dirty="0" smtClean="0"/>
              <a:t>,</a:t>
            </a:r>
            <a:r>
              <a:rPr lang="en-GB" baseline="0" dirty="0" smtClean="0"/>
              <a:t> some things </a:t>
            </a:r>
            <a:r>
              <a:rPr dirty="0" smtClean="0"/>
              <a:t>off stage</a:t>
            </a:r>
            <a:endParaRPr lang="en-GB" dirty="0" smtClean="0"/>
          </a:p>
          <a:p>
            <a:pPr>
              <a:lnSpc>
                <a:spcPct val="115000"/>
              </a:lnSpc>
              <a:defRPr sz="1100"/>
            </a:pPr>
            <a:endParaRPr lang="en-GB" dirty="0" smtClean="0"/>
          </a:p>
          <a:p>
            <a:pPr>
              <a:lnSpc>
                <a:spcPct val="115000"/>
              </a:lnSpc>
              <a:defRPr sz="1100"/>
            </a:pPr>
            <a:r>
              <a:rPr lang="en-GB" dirty="0" smtClean="0"/>
              <a:t>Even where there are rules,</a:t>
            </a:r>
            <a:r>
              <a:rPr lang="en-GB" baseline="0" dirty="0" smtClean="0"/>
              <a:t> implementation is subject to interpretation</a:t>
            </a:r>
          </a:p>
          <a:p>
            <a:pPr>
              <a:lnSpc>
                <a:spcPct val="115000"/>
              </a:lnSpc>
              <a:defRPr sz="1100"/>
            </a:pPr>
            <a:endParaRPr lang="en-GB" baseline="0" dirty="0" smtClean="0"/>
          </a:p>
          <a:p>
            <a:pPr>
              <a:lnSpc>
                <a:spcPct val="115000"/>
              </a:lnSpc>
              <a:defRPr sz="1100"/>
            </a:pPr>
            <a:r>
              <a:rPr lang="en-GB" baseline="0" dirty="0" smtClean="0"/>
              <a:t>Speaker Bercow’s interpretation of questions to be put forthwith being a recent, newsworthy example</a:t>
            </a:r>
          </a:p>
          <a:p>
            <a:pPr>
              <a:lnSpc>
                <a:spcPct val="115000"/>
              </a:lnSpc>
              <a:defRPr sz="1100"/>
            </a:pPr>
            <a:endParaRPr lang="en-GB" baseline="0" dirty="0" smtClean="0"/>
          </a:p>
          <a:p>
            <a:pPr>
              <a:lnSpc>
                <a:spcPct val="115000"/>
              </a:lnSpc>
              <a:defRPr sz="1100"/>
            </a:pPr>
            <a:r>
              <a:rPr lang="en-GB" baseline="0" dirty="0" smtClean="0"/>
              <a:t>Occasionally, there are no rules set out anywhere</a:t>
            </a:r>
          </a:p>
          <a:p>
            <a:pPr>
              <a:lnSpc>
                <a:spcPct val="115000"/>
              </a:lnSpc>
              <a:defRPr sz="1100"/>
            </a:pPr>
            <a:endParaRPr lang="en-GB" baseline="0" dirty="0" smtClean="0"/>
          </a:p>
          <a:p>
            <a:pPr>
              <a:lnSpc>
                <a:spcPct val="115000"/>
              </a:lnSpc>
              <a:defRPr sz="1100"/>
            </a:pPr>
            <a:r>
              <a:rPr lang="en-GB" baseline="0" dirty="0" smtClean="0"/>
              <a:t>We’re currently in the midst of mapping a procedure that is set out in neither legislation nor standing orders</a:t>
            </a:r>
          </a:p>
          <a:p>
            <a:pPr>
              <a:lnSpc>
                <a:spcPct val="115000"/>
              </a:lnSpc>
              <a:defRPr sz="1100"/>
            </a:pPr>
            <a:endParaRPr lang="en-GB" baseline="0" dirty="0" smtClean="0"/>
          </a:p>
          <a:p>
            <a:pPr>
              <a:lnSpc>
                <a:spcPct val="115000"/>
              </a:lnSpc>
              <a:defRPr sz="1100"/>
            </a:pPr>
            <a:r>
              <a:rPr lang="en-GB" baseline="0" dirty="0" smtClean="0"/>
              <a:t>We would say more, but we can’t</a:t>
            </a:r>
            <a:endParaRPr dirty="0"/>
          </a:p>
          <a:p>
            <a:pPr>
              <a:lnSpc>
                <a:spcPct val="115000"/>
              </a:lnSpc>
              <a:defRPr sz="1100"/>
            </a:pPr>
            <a:endParaRPr dirty="0"/>
          </a:p>
          <a:p>
            <a:pPr>
              <a:defRPr sz="1100"/>
            </a:pPr>
            <a:r>
              <a:rPr lang="en-GB" dirty="0" smtClean="0"/>
              <a:t>But again,</a:t>
            </a:r>
            <a:r>
              <a:rPr lang="en-GB" baseline="0" dirty="0" smtClean="0"/>
              <a:t> </a:t>
            </a:r>
            <a:r>
              <a:rPr dirty="0" smtClean="0"/>
              <a:t>Parliament </a:t>
            </a:r>
            <a:r>
              <a:rPr dirty="0"/>
              <a:t>is not special</a:t>
            </a:r>
          </a:p>
          <a:p>
            <a:pPr>
              <a:defRPr sz="1100"/>
            </a:pPr>
            <a:endParaRPr dirty="0"/>
          </a:p>
          <a:p>
            <a:pPr>
              <a:lnSpc>
                <a:spcPct val="115000"/>
              </a:lnSpc>
              <a:defRPr sz="1100"/>
            </a:pPr>
            <a:r>
              <a:rPr lang="en-GB" dirty="0" smtClean="0"/>
              <a:t>R</a:t>
            </a:r>
            <a:r>
              <a:rPr dirty="0" smtClean="0"/>
              <a:t>ules </a:t>
            </a:r>
            <a:r>
              <a:rPr dirty="0"/>
              <a:t>+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smtClean="0"/>
              <a:t>This is </a:t>
            </a:r>
            <a:r>
              <a:rPr lang="en-GB" dirty="0" err="1" smtClean="0"/>
              <a:t>Cynefin</a:t>
            </a:r>
            <a:r>
              <a:rPr lang="en-GB" baseline="0" dirty="0" smtClean="0"/>
              <a:t> – a knowledge organisation framework by Dave Snowden</a:t>
            </a:r>
          </a:p>
          <a:p>
            <a:endParaRPr lang="en-GB" baseline="0" dirty="0" smtClean="0"/>
          </a:p>
          <a:p>
            <a:r>
              <a:rPr lang="en-GB" baseline="0" dirty="0" smtClean="0"/>
              <a:t>It’s a framework designed to give organisations some sense of situational awareness</a:t>
            </a:r>
          </a:p>
          <a:p>
            <a:endParaRPr lang="en-GB" baseline="0" dirty="0" smtClean="0"/>
          </a:p>
          <a:p>
            <a:r>
              <a:rPr lang="en-GB" baseline="0" dirty="0" smtClean="0"/>
              <a:t>To know which space or spaces they’re operating in and act accordingly</a:t>
            </a:r>
          </a:p>
          <a:p>
            <a:endParaRPr lang="en-GB" baseline="0" dirty="0" smtClean="0"/>
          </a:p>
          <a:p>
            <a:r>
              <a:rPr lang="en-US" dirty="0" smtClean="0"/>
              <a:t>Much software is designed and built on the assumption that Parliament – or any other organisation - operates in a complicated space</a:t>
            </a:r>
          </a:p>
          <a:p>
            <a:endParaRPr lang="en-US" dirty="0" smtClean="0"/>
          </a:p>
          <a:p>
            <a:r>
              <a:rPr lang="en-US" dirty="0" smtClean="0"/>
              <a:t>And</a:t>
            </a:r>
            <a:r>
              <a:rPr lang="en-US" baseline="0" dirty="0" smtClean="0"/>
              <a:t> whilst some bits of </a:t>
            </a:r>
            <a:r>
              <a:rPr lang="en-US" dirty="0" smtClean="0"/>
              <a:t>Parliament are complicated, it is, at heart, a complex adaptive system</a:t>
            </a:r>
          </a:p>
          <a:p>
            <a:endParaRPr lang="en-US" dirty="0" smtClean="0"/>
          </a:p>
          <a:p>
            <a:r>
              <a:rPr lang="en-US" dirty="0" smtClean="0"/>
              <a:t>Which is why you’ll often hear us banging on about emergent </a:t>
            </a:r>
            <a:r>
              <a:rPr lang="en-US" dirty="0" err="1" smtClean="0"/>
              <a:t>behaviours</a:t>
            </a:r>
            <a:endParaRPr lang="en-US" dirty="0" smtClean="0"/>
          </a:p>
          <a:p>
            <a:endParaRPr lang="en-US" dirty="0" smtClean="0"/>
          </a:p>
          <a:p>
            <a:r>
              <a:rPr lang="en-US" dirty="0" smtClean="0"/>
              <a:t>Tightly coupling the implementation of software and data models to defined rulesets makes the software and its resulting information brittle and liable to break when underlying rulesets</a:t>
            </a:r>
            <a:r>
              <a:rPr lang="en-US" baseline="0" dirty="0" smtClean="0"/>
              <a:t> are adapted or reinterpreted</a:t>
            </a:r>
          </a:p>
          <a:p>
            <a:endParaRPr lang="en-US" baseline="0" dirty="0" smtClean="0"/>
          </a:p>
          <a:p>
            <a:r>
              <a:rPr lang="en-US" baseline="0" dirty="0" smtClean="0"/>
              <a:t>Whilst we may wish to be </a:t>
            </a:r>
            <a:r>
              <a:rPr lang="en-US" dirty="0" smtClean="0"/>
              <a:t>conservative on output, it is always best to be liberal on input</a:t>
            </a:r>
          </a:p>
          <a:p>
            <a:endParaRPr lang="en-GB"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individual</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need</a:t>
            </a:r>
            <a:r>
              <a:rPr lang="en-US" sz="1100" b="0" i="0" u="none" strike="noStrike" cap="none" baseline="0" dirty="0" smtClean="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our bible</a:t>
            </a:r>
          </a:p>
          <a:p>
            <a:endParaRPr lang="en-US" dirty="0" smtClean="0"/>
          </a:p>
          <a:p>
            <a:r>
              <a:rPr lang="en-US" dirty="0" smtClean="0"/>
              <a:t>Domain Driven Design by Eric Evans</a:t>
            </a:r>
          </a:p>
          <a:p>
            <a:endParaRPr lang="en-US" dirty="0" smtClean="0"/>
          </a:p>
          <a:p>
            <a:r>
              <a:rPr lang="en-US" dirty="0" smtClean="0"/>
              <a:t>It has been described</a:t>
            </a:r>
            <a:r>
              <a:rPr lang="en-US" baseline="0" dirty="0" smtClean="0"/>
              <a:t> as somewhere between profound and self-evident</a:t>
            </a:r>
          </a:p>
          <a:p>
            <a:endParaRPr lang="en-US" baseline="0" dirty="0" smtClean="0"/>
          </a:p>
          <a:p>
            <a:r>
              <a:rPr lang="en-US" baseline="0" dirty="0" smtClean="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smtClean="0"/>
              <a:t>Agile is a response to a complex situation</a:t>
            </a:r>
            <a:endParaRPr lang="en-US" dirty="0" smtClean="0"/>
          </a:p>
          <a:p>
            <a:endParaRPr lang="en-US" dirty="0" smtClean="0"/>
          </a:p>
          <a:p>
            <a:r>
              <a:rPr lang="en-US" dirty="0" smtClean="0"/>
              <a:t>And Domain Driven Design it’s a technique</a:t>
            </a:r>
            <a:r>
              <a:rPr lang="en-US" baseline="0" dirty="0" smtClean="0"/>
              <a:t> emerging from the</a:t>
            </a:r>
            <a:r>
              <a:rPr lang="en-US" dirty="0" smtClean="0"/>
              <a:t> agile</a:t>
            </a:r>
            <a:r>
              <a:rPr lang="en-US" baseline="0" dirty="0" smtClean="0"/>
              <a:t> development community</a:t>
            </a:r>
          </a:p>
          <a:p>
            <a:endParaRPr lang="en-US" baseline="0" dirty="0" smtClean="0"/>
          </a:p>
          <a:p>
            <a:r>
              <a:rPr lang="en-US" baseline="0" dirty="0" smtClean="0"/>
              <a:t>Like agile it </a:t>
            </a:r>
            <a:r>
              <a:rPr lang="en-US" baseline="0" dirty="0" err="1" smtClean="0"/>
              <a:t>emphasises</a:t>
            </a:r>
            <a:r>
              <a:rPr lang="en-US" baseline="0" dirty="0" smtClean="0"/>
              <a:t> collaboration over contract negotiation</a:t>
            </a:r>
          </a:p>
          <a:p>
            <a:endParaRPr lang="en-US" baseline="0" dirty="0" smtClean="0"/>
          </a:p>
          <a:p>
            <a:endParaRPr lang="en-US" baseline="0" dirty="0" smtClean="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smtClean="0"/>
              <a:t>Usually via the medium of a whiteboard, lots of sketching and lots of probing of language</a:t>
            </a:r>
          </a:p>
          <a:p>
            <a:pPr>
              <a:defRPr sz="1100"/>
            </a:pPr>
            <a:endParaRPr lang="en-GB" dirty="0" smtClean="0"/>
          </a:p>
          <a:p>
            <a:pPr>
              <a:defRPr sz="1100"/>
            </a:pPr>
            <a:r>
              <a:rPr lang="en-GB" dirty="0" smtClean="0"/>
              <a:t>Importantly,</a:t>
            </a:r>
            <a:r>
              <a:rPr lang="en-GB" baseline="0" dirty="0" smtClean="0"/>
              <a:t> it’s not about one person speaking and one person drawing</a:t>
            </a:r>
          </a:p>
          <a:p>
            <a:pPr>
              <a:defRPr sz="1100"/>
            </a:pPr>
            <a:endParaRPr lang="en-GB" baseline="0" dirty="0" smtClean="0"/>
          </a:p>
          <a:p>
            <a:pPr>
              <a:defRPr sz="1100"/>
            </a:pPr>
            <a:r>
              <a:rPr lang="en-GB" baseline="0" dirty="0" smtClean="0"/>
              <a:t>The aim is to draw back at each other</a:t>
            </a:r>
          </a:p>
          <a:p>
            <a:pPr>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dirty="0" smtClean="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The aim is to explore the domain from as many perspectives as possible</a:t>
            </a:r>
          </a:p>
          <a:p>
            <a:pPr marL="0" marR="0" indent="0" defTabSz="914400" eaLnBrk="1" fontAlgn="auto" latinLnBrk="0" hangingPunct="1">
              <a:lnSpc>
                <a:spcPct val="100000"/>
              </a:lnSpc>
              <a:spcBef>
                <a:spcPts val="0"/>
              </a:spcBef>
              <a:spcAft>
                <a:spcPts val="0"/>
              </a:spcAft>
              <a:buClrTx/>
              <a:buSzTx/>
              <a:buFontTx/>
              <a:buNone/>
              <a:tabLst/>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And as we do that, we’re constantly u</a:t>
            </a:r>
            <a:r>
              <a:rPr dirty="0" smtClean="0"/>
              <a:t>npacking </a:t>
            </a:r>
            <a:r>
              <a:rPr dirty="0"/>
              <a:t>the meaning of </a:t>
            </a:r>
            <a:r>
              <a:rPr dirty="0" smtClean="0"/>
              <a:t>things</a:t>
            </a:r>
            <a:r>
              <a:rPr lang="en-GB" dirty="0" smtClean="0"/>
              <a:t> and how meanings shift in context</a:t>
            </a:r>
            <a:endParaRPr lang="en-GB" sz="1100" dirty="0" smtClean="0"/>
          </a:p>
          <a:p>
            <a:pPr>
              <a:defRPr sz="1100"/>
            </a:pPr>
            <a:endParaRPr lang="en-GB" sz="1100" dirty="0" smtClean="0"/>
          </a:p>
          <a:p>
            <a:pPr>
              <a:defRPr sz="1100"/>
            </a:pPr>
            <a:endParaRPr lang="en-GB" sz="110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some tips</a:t>
            </a:r>
            <a:r>
              <a:rPr lang="en-US" baseline="0" dirty="0" smtClean="0"/>
              <a:t> for domain modelling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important to say, we’ve found these work for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there are no silver bullets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You’ll probably arrive at a domain modelling session with questions in mind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sometimes conversation will drift away from those questions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Let it drift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Unlike some practitioners of user research, try not to arrive with a script and let the conversation go where it takes us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not to hide behind</a:t>
            </a:r>
            <a:r>
              <a:rPr lang="en-US" baseline="0" dirty="0" smtClean="0"/>
              <a:t> a professional persona. Easier perhaps for some of us than others</a:t>
            </a:r>
          </a:p>
          <a:p>
            <a:endParaRPr lang="en-US" baseline="0" dirty="0" smtClean="0"/>
          </a:p>
          <a:p>
            <a:r>
              <a:rPr lang="en-US" baseline="0" dirty="0" smtClean="0"/>
              <a:t>Active listening is something of a cliché but useful here</a:t>
            </a:r>
          </a:p>
          <a:p>
            <a:endParaRPr lang="en-US" baseline="0" dirty="0" smtClean="0"/>
          </a:p>
          <a:p>
            <a:r>
              <a:rPr lang="en-US" baseline="0" dirty="0" smtClean="0"/>
              <a:t>And also exhausting</a:t>
            </a:r>
          </a:p>
          <a:p>
            <a:endParaRPr lang="en-US" baseline="0" dirty="0" smtClean="0"/>
          </a:p>
          <a:p>
            <a:r>
              <a:rPr lang="en-US" baseline="0" dirty="0" smtClean="0"/>
              <a:t>And try to show empathy and see things from the participants </a:t>
            </a:r>
            <a:r>
              <a:rPr lang="en-US" baseline="0" dirty="0" err="1" smtClean="0"/>
              <a:t>perpective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complex environment</a:t>
            </a:r>
            <a:r>
              <a:rPr lang="en-US" baseline="0" dirty="0" smtClean="0"/>
              <a:t> relies more on narrative than “rules”</a:t>
            </a:r>
          </a:p>
          <a:p>
            <a:endParaRPr lang="en-US" baseline="0" dirty="0" smtClean="0"/>
          </a:p>
          <a:p>
            <a:r>
              <a:rPr lang="en-US" baseline="0" dirty="0" smtClean="0"/>
              <a:t>People share stories and stories shape the environment</a:t>
            </a:r>
          </a:p>
          <a:p>
            <a:endParaRPr lang="en-US" baseline="0" dirty="0" smtClean="0"/>
          </a:p>
          <a:p>
            <a:r>
              <a:rPr lang="en-US" baseline="0" dirty="0" smtClean="0"/>
              <a:t>Dave Snowden has some excellent stories about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It’s often helpful to have more than one person in any session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even more helpful if they’re at different grades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not so far separated they’re afraid to disagree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organisations</a:t>
            </a:r>
            <a:r>
              <a:rPr lang="en-US" baseline="0" dirty="0" smtClean="0"/>
              <a:t> think they work and how they work are two different things</a:t>
            </a:r>
          </a:p>
          <a:p>
            <a:endParaRPr lang="en-US" baseline="0" dirty="0" smtClean="0"/>
          </a:p>
          <a:p>
            <a:r>
              <a:rPr lang="en-US" baseline="0" dirty="0" smtClean="0"/>
              <a:t>Think of all those cascaded emails you already knew the contents of</a:t>
            </a:r>
          </a:p>
          <a:p>
            <a:endParaRPr lang="en-US" baseline="0" dirty="0" smtClean="0"/>
          </a:p>
          <a:p>
            <a:r>
              <a:rPr lang="en-US" baseline="0" dirty="0" smtClean="0"/>
              <a:t>Find out how networks work in your organisation</a:t>
            </a:r>
          </a:p>
          <a:p>
            <a:endParaRPr lang="en-US" baseline="0" dirty="0" smtClean="0"/>
          </a:p>
          <a:p>
            <a:r>
              <a:rPr lang="en-US" baseline="0" dirty="0" smtClean="0"/>
              <a:t>Bear in mind organisations are porous</a:t>
            </a:r>
          </a:p>
          <a:p>
            <a:endParaRPr lang="en-US" baseline="0" dirty="0" smtClean="0"/>
          </a:p>
          <a:p>
            <a:r>
              <a:rPr lang="en-US" baseline="0" dirty="0" smtClean="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endParaRPr dirty="0"/>
          </a:p>
          <a:p>
            <a:pPr>
              <a:defRPr sz="1100"/>
            </a:pPr>
            <a:r>
              <a:rPr dirty="0"/>
              <a:t>To explain Parliament I need to explain what it </a:t>
            </a:r>
            <a:r>
              <a:rPr dirty="0" smtClean="0"/>
              <a:t>isn’t</a:t>
            </a:r>
            <a:endParaRPr lang="en-GB" dirty="0" smtClean="0"/>
          </a:p>
          <a:p>
            <a:pPr>
              <a:defRPr sz="1100"/>
            </a:pPr>
            <a:endParaRPr dirty="0"/>
          </a:p>
          <a:p>
            <a:pPr>
              <a:defRPr sz="1100"/>
            </a:pPr>
            <a:r>
              <a:rPr dirty="0"/>
              <a:t>Parliament is not </a:t>
            </a:r>
            <a:r>
              <a:rPr lang="en-GB" dirty="0" smtClean="0"/>
              <a:t>G</a:t>
            </a:r>
            <a:r>
              <a:rPr dirty="0" smtClean="0"/>
              <a:t>overnment</a:t>
            </a:r>
            <a:endParaRPr lang="en-GB" dirty="0" smtClean="0"/>
          </a:p>
          <a:p>
            <a:pPr>
              <a:defRPr sz="1100"/>
            </a:pPr>
            <a:endParaRPr lang="en-GB" dirty="0" smtClean="0"/>
          </a:p>
          <a:p>
            <a:pPr>
              <a:defRPr sz="1100"/>
            </a:pPr>
            <a:r>
              <a:rPr lang="en-GB" dirty="0" smtClean="0"/>
              <a:t>We have been asked many times whether we work for the Civil</a:t>
            </a:r>
            <a:r>
              <a:rPr lang="en-GB" baseline="0" dirty="0" smtClean="0"/>
              <a:t> Service</a:t>
            </a:r>
          </a:p>
          <a:p>
            <a:pPr>
              <a:defRPr sz="1100"/>
            </a:pPr>
            <a:endParaRPr lang="en-GB" baseline="0" dirty="0" smtClean="0"/>
          </a:p>
          <a:p>
            <a:pPr>
              <a:defRPr sz="1100"/>
            </a:pPr>
            <a:r>
              <a:rPr lang="en-GB" baseline="0" dirty="0" smtClean="0"/>
              <a:t>And it’s been assumed many times we are somehow associated with the Government Digital Service</a:t>
            </a:r>
          </a:p>
          <a:p>
            <a:pPr>
              <a:defRPr sz="1100"/>
            </a:pPr>
            <a:endParaRPr lang="en-GB" baseline="0" dirty="0" smtClean="0"/>
          </a:p>
          <a:p>
            <a:pPr>
              <a:defRPr sz="1100"/>
            </a:pPr>
            <a:r>
              <a:rPr lang="en-GB" baseline="0" dirty="0" smtClean="0"/>
              <a:t>Neither of these things are true</a:t>
            </a:r>
          </a:p>
          <a:p>
            <a:pPr>
              <a:defRPr sz="1100"/>
            </a:pPr>
            <a:endParaRPr lang="en-GB" baseline="0" dirty="0" smtClean="0"/>
          </a:p>
          <a:p>
            <a:pPr>
              <a:defRPr sz="1100"/>
            </a:pPr>
            <a:r>
              <a:rPr lang="en-GB" baseline="0" dirty="0" smtClean="0"/>
              <a:t>The only thing we really share with Civil Servants are the pubs around Westminster</a:t>
            </a:r>
          </a:p>
          <a:p>
            <a:pPr>
              <a:defRPr sz="1100"/>
            </a:pPr>
            <a:endParaRPr lang="en-GB" baseline="0" dirty="0" smtClean="0"/>
          </a:p>
          <a:p>
            <a:pPr>
              <a:defRPr sz="1100"/>
            </a:pPr>
            <a:r>
              <a:rPr lang="en-GB" baseline="0" dirty="0" smtClean="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 if you want stories</a:t>
            </a:r>
            <a:r>
              <a:rPr lang="en-US" baseline="0" dirty="0" smtClean="0"/>
              <a:t> the people with the best ones are often retired</a:t>
            </a:r>
          </a:p>
          <a:p>
            <a:endParaRPr lang="en-US" baseline="0" dirty="0" smtClean="0"/>
          </a:p>
          <a:p>
            <a:r>
              <a:rPr lang="en-US" baseline="0" dirty="0" smtClean="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more tips</a:t>
            </a:r>
            <a:r>
              <a:rPr lang="en-US" baseline="0" dirty="0" smtClean="0"/>
              <a:t> around the kinds of things you may want to question</a:t>
            </a:r>
          </a:p>
          <a:p>
            <a:endParaRPr lang="en-US" baseline="0" dirty="0" smtClean="0"/>
          </a:p>
          <a:p>
            <a:r>
              <a:rPr lang="en-US" baseline="0" dirty="0" smtClean="0"/>
              <a:t>Questions around identity and naming, around agency, around FRBR like structures and around cardinality are all key</a:t>
            </a:r>
            <a:endParaRPr lang="en-US" dirty="0"/>
          </a:p>
        </p:txBody>
      </p:sp>
    </p:spTree>
    <p:extLst>
      <p:ext uri="{BB962C8B-B14F-4D97-AF65-F5344CB8AC3E}">
        <p14:creationId xmlns:p14="http://schemas.microsoft.com/office/powerpoint/2010/main" val="1943470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Warning: this slide has no scientific basis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based on experience, many an information</a:t>
            </a:r>
            <a:r>
              <a:rPr lang="en-US" baseline="0" dirty="0" smtClean="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then, back to SIs</a:t>
            </a:r>
            <a:endParaRPr lang="en-US" dirty="0"/>
          </a:p>
        </p:txBody>
      </p:sp>
    </p:spTree>
    <p:extLst>
      <p:ext uri="{BB962C8B-B14F-4D97-AF65-F5344CB8AC3E}">
        <p14:creationId xmlns:p14="http://schemas.microsoft.com/office/powerpoint/2010/main" val="69513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The result was</a:t>
            </a:r>
            <a:r>
              <a:rPr lang="en-GB" sz="1100" b="0" i="0" u="none" strike="noStrike" cap="none" baseline="0" dirty="0" smtClean="0">
                <a:solidFill>
                  <a:srgbClr val="000000"/>
                </a:solidFill>
                <a:effectLst/>
                <a:latin typeface="Arial"/>
                <a:ea typeface="Arial"/>
                <a:cs typeface="Arial"/>
                <a:sym typeface="Arial"/>
              </a:rPr>
              <a:t> a process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smtClean="0">
                <a:solidFill>
                  <a:srgbClr val="000000"/>
                </a:solidFill>
                <a:effectLst/>
                <a:latin typeface="Arial"/>
                <a:ea typeface="Arial"/>
                <a:cs typeface="Arial"/>
                <a:sym typeface="Arial"/>
              </a:rPr>
              <a:t>Or as a parliamentarian might say, a procedure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It allows us to state that,</a:t>
            </a:r>
            <a:r>
              <a:rPr lang="en-GB" sz="1100" b="0" i="0" u="none" strike="noStrike" cap="none" baseline="0" dirty="0" smtClean="0">
                <a:solidFill>
                  <a:srgbClr val="000000"/>
                </a:solidFill>
                <a:effectLst/>
                <a:latin typeface="Arial"/>
                <a:ea typeface="Arial"/>
                <a:cs typeface="Arial"/>
                <a:sym typeface="Arial"/>
              </a:rPr>
              <a:t> given what has happened, what may, must and can’t happen next</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Most</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smtClean="0">
                <a:solidFill>
                  <a:srgbClr val="000000"/>
                </a:solidFill>
                <a:effectLst/>
                <a:latin typeface="Arial"/>
                <a:ea typeface="Arial"/>
                <a:cs typeface="Arial"/>
                <a:sym typeface="Arial"/>
              </a:rPr>
              <a:t>This</a:t>
            </a:r>
            <a:r>
              <a:rPr lang="en-US" sz="1100" b="0" i="0" u="none" strike="noStrike" cap="none" baseline="0" dirty="0" smtClean="0">
                <a:solidFill>
                  <a:srgbClr val="000000"/>
                </a:solidFill>
                <a:effectLst/>
                <a:latin typeface="Arial"/>
                <a:ea typeface="Arial"/>
                <a:cs typeface="Arial"/>
                <a:sym typeface="Arial"/>
              </a:rPr>
              <a:t> is an example of a procedure map, for made affirmative statutory instruments.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a:t>
            </a:r>
            <a:r>
              <a:rPr lang="en-US" sz="1100" b="0" i="0" u="none" strike="noStrike" cap="none" baseline="0" dirty="0" smtClean="0">
                <a:solidFill>
                  <a:srgbClr val="000000"/>
                </a:solidFill>
                <a:effectLst/>
                <a:latin typeface="Arial"/>
                <a:ea typeface="Arial"/>
                <a:cs typeface="Arial"/>
                <a:sym typeface="Arial"/>
              </a:rPr>
              <a:t> may have noticed that w</a:t>
            </a:r>
            <a:r>
              <a:rPr lang="en-US" sz="1100" b="0" i="0" u="none" strike="noStrike" cap="none" dirty="0" smtClean="0">
                <a:solidFill>
                  <a:srgbClr val="000000"/>
                </a:solidFill>
                <a:effectLst/>
                <a:latin typeface="Arial"/>
                <a:ea typeface="Arial"/>
                <a:cs typeface="Arial"/>
                <a:sym typeface="Arial"/>
              </a:rPr>
              <a:t>e’ve not talked about what users might need from an</a:t>
            </a:r>
            <a:r>
              <a:rPr lang="en-US" sz="1100" b="0" i="0" u="none" strike="noStrike" cap="none" baseline="0" dirty="0" smtClean="0">
                <a:solidFill>
                  <a:srgbClr val="000000"/>
                </a:solidFill>
                <a:effectLst/>
                <a:latin typeface="Arial"/>
                <a:ea typeface="Arial"/>
                <a:cs typeface="Arial"/>
                <a:sym typeface="Arial"/>
              </a:rPr>
              <a:t> SI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smtClean="0">
                <a:solidFill>
                  <a:srgbClr val="000000"/>
                </a:solidFill>
                <a:effectLst/>
                <a:latin typeface="Arial"/>
                <a:ea typeface="Arial"/>
                <a:cs typeface="Arial"/>
                <a:sym typeface="Arial"/>
              </a:rPr>
              <a:t> users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after all this talking and sketching and listening to all these stories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What</a:t>
            </a:r>
            <a:r>
              <a:rPr lang="en-US" baseline="0" dirty="0" smtClean="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a:t>
            </a:r>
            <a:r>
              <a:rPr lang="en-US" sz="1100" b="0" i="0" u="none" strike="noStrike" cap="none" dirty="0">
                <a:solidFill>
                  <a:srgbClr val="000000"/>
                </a:solidFill>
                <a:effectLst/>
                <a:latin typeface="Arial"/>
                <a:ea typeface="Arial"/>
                <a:cs typeface="Arial"/>
                <a:sym typeface="Arial"/>
              </a:rPr>
              <a:t>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website </a:t>
            </a:r>
            <a:r>
              <a:rPr lang="en-US" sz="1100" b="0" i="0" u="none" strike="noStrike" cap="none" dirty="0">
                <a:solidFill>
                  <a:srgbClr val="000000"/>
                </a:solidFill>
                <a:effectLst/>
                <a:latin typeface="Arial"/>
                <a:ea typeface="Arial"/>
                <a:cs typeface="Arial"/>
                <a:sym typeface="Arial"/>
              </a:rPr>
              <a:t>that can flex and adapt as Parliament flexes and </a:t>
            </a:r>
            <a:r>
              <a:rPr lang="en-US" sz="1100" b="0" i="0" u="none" strike="noStrike" cap="none" dirty="0" smtClean="0">
                <a:solidFill>
                  <a:srgbClr val="000000"/>
                </a:solidFill>
                <a:effectLst/>
                <a:latin typeface="Arial"/>
                <a:ea typeface="Arial"/>
                <a:cs typeface="Arial"/>
                <a:sym typeface="Arial"/>
              </a:rPr>
              <a:t>adapts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a:t>
            </a:r>
            <a:r>
              <a:rPr lang="en-US" sz="1100" b="0" i="0" u="none" strike="noStrike" cap="none" baseline="0" dirty="0" smtClean="0">
                <a:solidFill>
                  <a:srgbClr val="000000"/>
                </a:solidFill>
                <a:effectLst/>
                <a:latin typeface="Arial"/>
                <a:ea typeface="Arial"/>
                <a:cs typeface="Arial"/>
                <a:sym typeface="Arial"/>
              </a:rPr>
              <a:t> collaboration with the Journal Offices and committees w</a:t>
            </a:r>
            <a:r>
              <a:rPr lang="en-US" sz="1100" b="0" i="0" u="none" strike="noStrike" cap="none" dirty="0" smtClean="0">
                <a:solidFill>
                  <a:srgbClr val="000000"/>
                </a:solidFill>
                <a:effectLst/>
                <a:latin typeface="Arial"/>
                <a:ea typeface="Arial"/>
                <a:cs typeface="Arial"/>
                <a:sym typeface="Arial"/>
              </a:rPr>
              <a:t>e’re making changes to procedure maps on an almost weekly basis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smtClean="0"/>
              <a:t>Let’s start with the </a:t>
            </a:r>
            <a:r>
              <a:rPr dirty="0" smtClean="0"/>
              <a:t>UK</a:t>
            </a:r>
            <a:r>
              <a:rPr lang="en-GB" baseline="0" dirty="0" smtClean="0"/>
              <a:t> </a:t>
            </a:r>
            <a:r>
              <a:rPr dirty="0" smtClean="0"/>
              <a:t>Government </a:t>
            </a:r>
            <a:endParaRPr lang="en-GB" dirty="0" smtClean="0"/>
          </a:p>
          <a:p>
            <a:pPr>
              <a:lnSpc>
                <a:spcPct val="115000"/>
              </a:lnSpc>
              <a:defRPr sz="1100"/>
            </a:pPr>
            <a:endParaRPr lang="en-GB" dirty="0" smtClean="0"/>
          </a:p>
          <a:p>
            <a:pPr>
              <a:lnSpc>
                <a:spcPct val="115000"/>
              </a:lnSpc>
              <a:defRPr sz="1100"/>
            </a:pPr>
            <a:r>
              <a:rPr lang="en-GB" dirty="0" smtClean="0"/>
              <a:t>They are accountable to Parliament</a:t>
            </a:r>
          </a:p>
          <a:p>
            <a:pPr>
              <a:lnSpc>
                <a:spcPct val="115000"/>
              </a:lnSpc>
              <a:defRPr sz="1100"/>
            </a:pPr>
            <a:endParaRPr lang="en-GB" dirty="0" smtClean="0"/>
          </a:p>
          <a:p>
            <a:pPr>
              <a:lnSpc>
                <a:spcPct val="115000"/>
              </a:lnSpc>
              <a:defRPr sz="1100"/>
            </a:pPr>
            <a:r>
              <a:rPr lang="en-GB" dirty="0" smtClean="0"/>
              <a:t>And via Parliament</a:t>
            </a:r>
            <a:r>
              <a:rPr lang="en-GB" baseline="0" dirty="0" smtClean="0"/>
              <a:t> to the public</a:t>
            </a:r>
            <a:endParaRPr lang="en-GB" dirty="0" smtClean="0"/>
          </a:p>
          <a:p>
            <a:pPr>
              <a:lnSpc>
                <a:spcPct val="115000"/>
              </a:lnSpc>
              <a:defRPr sz="1100"/>
            </a:pPr>
            <a:endParaRPr lang="en-GB" dirty="0" smtClean="0"/>
          </a:p>
          <a:p>
            <a:pPr>
              <a:lnSpc>
                <a:spcPct val="115000"/>
              </a:lnSpc>
              <a:defRPr sz="1100"/>
            </a:pPr>
            <a:r>
              <a:rPr lang="en-GB" dirty="0" smtClean="0"/>
              <a:t>They</a:t>
            </a:r>
            <a:r>
              <a:rPr lang="en-GB" baseline="0" dirty="0" smtClean="0"/>
              <a:t> propose </a:t>
            </a:r>
            <a:r>
              <a:rPr dirty="0" smtClean="0"/>
              <a:t>new </a:t>
            </a:r>
            <a:r>
              <a:rPr dirty="0"/>
              <a:t>laws to </a:t>
            </a:r>
            <a:r>
              <a:rPr dirty="0" smtClean="0"/>
              <a:t>Parliament</a:t>
            </a:r>
            <a:endParaRPr lang="en-GB" dirty="0" smtClean="0"/>
          </a:p>
          <a:p>
            <a:pPr>
              <a:lnSpc>
                <a:spcPct val="115000"/>
              </a:lnSpc>
              <a:defRPr sz="1100"/>
            </a:pPr>
            <a:endParaRPr lang="en-GB" dirty="0" smtClean="0"/>
          </a:p>
          <a:p>
            <a:pPr>
              <a:lnSpc>
                <a:spcPct val="115000"/>
              </a:lnSpc>
              <a:defRPr sz="1100"/>
            </a:pPr>
            <a:r>
              <a:rPr lang="en-GB" dirty="0" smtClean="0"/>
              <a:t>And they run public</a:t>
            </a:r>
            <a:r>
              <a:rPr lang="en-GB" baseline="0" dirty="0" smtClean="0"/>
              <a:t> 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dirty="0" smtClean="0"/>
              <a:t>Post</a:t>
            </a:r>
            <a:r>
              <a:rPr lang="en-US" baseline="0" dirty="0" smtClean="0"/>
              <a:t> </a:t>
            </a:r>
            <a:r>
              <a:rPr lang="en-US" dirty="0" err="1" smtClean="0"/>
              <a:t>brexit</a:t>
            </a:r>
            <a:r>
              <a:rPr lang="en-US" dirty="0" smtClean="0"/>
              <a:t>,</a:t>
            </a:r>
            <a:r>
              <a:rPr lang="en-US" baseline="0" dirty="0" smtClean="0"/>
              <a:t> treaties have obviously become rather important so in 2019 we were asked to build a tracking service for treaties</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is a map of the treaty procedure as set out by the Constitutional</a:t>
            </a:r>
            <a:r>
              <a:rPr lang="en-US" baseline="0" dirty="0" smtClean="0"/>
              <a:t> Reform and Governance Act 2010</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With additional bells and whistles as set out in standing orders and in precedence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this is that same map, as drawn by a machine</a:t>
            </a:r>
            <a:endParaRPr lang="en-US" dirty="0"/>
          </a:p>
        </p:txBody>
      </p:sp>
    </p:spTree>
    <p:extLst>
      <p:ext uri="{BB962C8B-B14F-4D97-AF65-F5344CB8AC3E}">
        <p14:creationId xmlns:p14="http://schemas.microsoft.com/office/powerpoint/2010/main" val="1581952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a:t>
            </a:r>
            <a:r>
              <a:rPr lang="en-US" sz="1100" b="0" i="0" u="none" strike="noStrike" cap="none" baseline="0" dirty="0" smtClean="0">
                <a:solidFill>
                  <a:srgbClr val="000000"/>
                </a:solidFill>
                <a:effectLst/>
                <a:latin typeface="Arial"/>
                <a:ea typeface="Arial"/>
                <a:cs typeface="Arial"/>
                <a:sym typeface="Arial"/>
              </a:rPr>
              <a:t>we made </a:t>
            </a:r>
            <a:r>
              <a:rPr lang="en-US" sz="1100" b="0" i="0" u="none" strike="noStrike" cap="none" baseline="0" dirty="0">
                <a:solidFill>
                  <a:srgbClr val="000000"/>
                </a:solidFill>
                <a:effectLst/>
                <a:latin typeface="Arial"/>
                <a:ea typeface="Arial"/>
                <a:cs typeface="Arial"/>
                <a:sym typeface="Arial"/>
              </a:rPr>
              <a:t>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We’ve already</a:t>
            </a:r>
            <a:r>
              <a:rPr lang="en-US" sz="1100" b="0" i="0" u="none" strike="noStrike" cap="none" baseline="0" dirty="0" smtClean="0">
                <a:solidFill>
                  <a:srgbClr val="000000"/>
                </a:solidFill>
                <a:effectLst/>
                <a:latin typeface="Arial"/>
                <a:ea typeface="Arial"/>
                <a:cs typeface="Arial"/>
                <a:sym typeface="Arial"/>
              </a:rPr>
              <a:t> mentioned that t</a:t>
            </a:r>
            <a:r>
              <a:rPr lang="en-US" sz="1100" b="0" i="0" u="none" strike="noStrike" cap="none" dirty="0" smtClean="0">
                <a:solidFill>
                  <a:srgbClr val="000000"/>
                </a:solidFill>
                <a:effectLst/>
                <a:latin typeface="Arial"/>
                <a:ea typeface="Arial"/>
                <a:cs typeface="Arial"/>
                <a:sym typeface="Arial"/>
              </a:rPr>
              <a:t>he maps can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data to alert Members </a:t>
            </a:r>
            <a:r>
              <a:rPr lang="en-US" sz="1100" b="0" i="0" u="none" strike="noStrike" cap="none" baseline="0" dirty="0" smtClean="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we</a:t>
            </a:r>
            <a:r>
              <a:rPr lang="en-US" baseline="0" dirty="0" smtClean="0"/>
              <a:t> </a:t>
            </a:r>
            <a:r>
              <a:rPr lang="en-US" dirty="0" smtClean="0"/>
              <a:t>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 can use the pot</a:t>
            </a:r>
            <a:r>
              <a:rPr lang="en-US" baseline="0" dirty="0" smtClean="0"/>
              <a:t> of data </a:t>
            </a:r>
            <a:r>
              <a:rPr lang="en-US" dirty="0" smtClean="0"/>
              <a:t>to look for patterns</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More importantly, the</a:t>
            </a:r>
            <a:r>
              <a:rPr lang="en-US" baseline="0" dirty="0" smtClean="0">
                <a:solidFill>
                  <a:schemeClr val="dk1"/>
                </a:solidFill>
              </a:rPr>
              <a:t> queries are</a:t>
            </a:r>
            <a:r>
              <a:rPr lang="en-US" dirty="0" smtClean="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rPr>
              <a:t>Stangely</a:t>
            </a:r>
            <a:r>
              <a:rPr lang="en-US" sz="1100" b="0" i="0" u="none" strike="noStrike" cap="none" baseline="0" dirty="0" smtClean="0">
                <a:solidFill>
                  <a:srgbClr val="000000"/>
                </a:solidFill>
                <a:effectLst/>
                <a:latin typeface="Arial"/>
                <a:ea typeface="Arial"/>
                <a:cs typeface="Arial"/>
                <a:sym typeface="Arial"/>
              </a:rPr>
              <a:t> enough, n</a:t>
            </a:r>
            <a:r>
              <a:rPr lang="en-US" sz="1100" b="0" i="0" u="none" strike="noStrike" cap="none" dirty="0" smtClean="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a:t>
            </a:r>
            <a:r>
              <a:rPr lang="en-US" sz="1100" b="0" i="0" u="none" strike="noStrike" cap="none" dirty="0" smtClean="0">
                <a:solidFill>
                  <a:srgbClr val="000000"/>
                </a:solidFill>
                <a:effectLst/>
                <a:latin typeface="Arial"/>
                <a:ea typeface="Arial"/>
                <a:cs typeface="Arial"/>
                <a:sym typeface="Arial"/>
              </a:rPr>
              <a:t>domain </a:t>
            </a:r>
            <a:r>
              <a:rPr lang="en-US" sz="1100" b="0" i="0" u="none" strike="noStrike" cap="none" dirty="0">
                <a:solidFill>
                  <a:srgbClr val="000000"/>
                </a:solidFill>
                <a:effectLst/>
                <a:latin typeface="Arial"/>
                <a:ea typeface="Arial"/>
                <a:cs typeface="Arial"/>
                <a:sym typeface="Arial"/>
              </a:rPr>
              <a:t>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a:t>
            </a:r>
            <a:r>
              <a:rPr lang="en-US" sz="1100" b="0" i="0" u="none" strike="noStrike" cap="none" dirty="0" smtClean="0">
                <a:solidFill>
                  <a:srgbClr val="000000"/>
                </a:solidFill>
                <a:effectLst/>
                <a:latin typeface="Arial"/>
                <a:ea typeface="Arial"/>
                <a:cs typeface="Arial"/>
                <a:sym typeface="Arial"/>
              </a:rPr>
              <a:t>domain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often </a:t>
            </a:r>
            <a:r>
              <a:rPr lang="en-US" sz="1100" b="0" i="0" u="none" strike="noStrike" cap="none" baseline="0" dirty="0" smtClean="0">
                <a:solidFill>
                  <a:srgbClr val="000000"/>
                </a:solidFill>
                <a:effectLst/>
                <a:latin typeface="Arial"/>
                <a:ea typeface="Arial"/>
                <a:cs typeface="Arial"/>
                <a:sym typeface="Arial"/>
              </a:rPr>
              <a:t>ask </a:t>
            </a:r>
            <a:r>
              <a:rPr lang="en-US" sz="1100" b="0" i="0" u="none" strike="noStrike" cap="none" baseline="0" dirty="0">
                <a:solidFill>
                  <a:srgbClr val="000000"/>
                </a:solidFill>
                <a:effectLst/>
                <a:latin typeface="Arial"/>
                <a:ea typeface="Arial"/>
                <a:cs typeface="Arial"/>
                <a:sym typeface="Arial"/>
              </a:rPr>
              <a:t>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smtClean="0"/>
              <a:t>He </a:t>
            </a:r>
            <a:r>
              <a:rPr lang="en-US" dirty="0"/>
              <a:t>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just when you</a:t>
            </a:r>
            <a:r>
              <a:rPr lang="en-US" baseline="0" dirty="0" smtClean="0"/>
              <a:t> thought you were rid of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We’re back with Dave Snowden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 talks about retrospective coherence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a:t>
            </a:r>
            <a:r>
              <a:rPr lang="en-US" baseline="0" dirty="0" smtClean="0"/>
              <a:t> stories we tell ourselves to make what has happened seem like it was always inevitable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talk and most other talks being great examples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retrospect we can make it sound like we had a plan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That we always knew we were working toward machine readable parliamentary procedure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Reader – we did not know this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Like much else, we muddled through</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any narrative we may have attempted is only possible through the benefit of hindsight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 shouldn’t trust our story anymore than you’d trust any other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smtClean="0"/>
              <a:t>Thank you</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smtClean="0"/>
              <a:t>Parliament</a:t>
            </a:r>
            <a:r>
              <a:rPr lang="en-GB" dirty="0" smtClean="0"/>
              <a:t> on the other hand is mainly there to hold Government</a:t>
            </a:r>
            <a:r>
              <a:rPr lang="en-GB" baseline="0" dirty="0" smtClean="0"/>
              <a:t> to account</a:t>
            </a:r>
          </a:p>
          <a:p>
            <a:pPr>
              <a:lnSpc>
                <a:spcPct val="115000"/>
              </a:lnSpc>
              <a:spcBef>
                <a:spcPts val="1600"/>
              </a:spcBef>
              <a:defRPr sz="1100"/>
            </a:pPr>
            <a:endParaRPr lang="en-GB" baseline="0" dirty="0" smtClean="0"/>
          </a:p>
          <a:p>
            <a:pPr>
              <a:lnSpc>
                <a:spcPct val="115000"/>
              </a:lnSpc>
              <a:spcBef>
                <a:spcPts val="1600"/>
              </a:spcBef>
              <a:defRPr sz="1100"/>
            </a:pPr>
            <a:r>
              <a:rPr lang="en-GB" baseline="0" dirty="0" smtClean="0"/>
              <a:t>It </a:t>
            </a:r>
            <a:r>
              <a:rPr dirty="0" smtClean="0"/>
              <a:t>allows </a:t>
            </a:r>
            <a:r>
              <a:rPr dirty="0"/>
              <a:t>inputs from citizens </a:t>
            </a:r>
            <a:endParaRPr lang="en-GB" dirty="0" smtClean="0"/>
          </a:p>
          <a:p>
            <a:pPr>
              <a:lnSpc>
                <a:spcPct val="115000"/>
              </a:lnSpc>
              <a:spcBef>
                <a:spcPts val="1600"/>
              </a:spcBef>
              <a:defRPr sz="1100"/>
            </a:pPr>
            <a:endParaRPr lang="en-GB" dirty="0" smtClean="0"/>
          </a:p>
          <a:p>
            <a:pPr>
              <a:lnSpc>
                <a:spcPct val="115000"/>
              </a:lnSpc>
              <a:spcBef>
                <a:spcPts val="1600"/>
              </a:spcBef>
              <a:defRPr sz="1100"/>
            </a:pPr>
            <a:r>
              <a:rPr lang="en-GB" dirty="0" smtClean="0"/>
              <a:t>And</a:t>
            </a:r>
            <a:r>
              <a:rPr lang="en-GB" baseline="0" dirty="0" smtClean="0"/>
              <a:t> it </a:t>
            </a:r>
            <a:r>
              <a:rPr dirty="0" smtClean="0"/>
              <a:t>debates </a:t>
            </a:r>
            <a:r>
              <a:rPr dirty="0"/>
              <a:t>current issues </a:t>
            </a:r>
            <a:r>
              <a:rPr dirty="0" smtClean="0"/>
              <a:t>to</a:t>
            </a:r>
            <a:r>
              <a:rPr lang="en-GB" dirty="0" smtClean="0"/>
              <a:t> order to</a:t>
            </a:r>
            <a:r>
              <a:rPr dirty="0" smtClean="0"/>
              <a:t> </a:t>
            </a:r>
            <a:r>
              <a:rPr dirty="0"/>
              <a:t>influence </a:t>
            </a:r>
            <a:r>
              <a:rPr lang="en-GB" dirty="0" smtClean="0"/>
              <a:t>both</a:t>
            </a:r>
            <a:r>
              <a:rPr lang="en-GB" baseline="0" dirty="0" smtClean="0"/>
              <a:t> G</a:t>
            </a:r>
            <a:r>
              <a:rPr dirty="0" smtClean="0"/>
              <a:t>overnment </a:t>
            </a:r>
            <a:r>
              <a:rPr lang="en-GB" dirty="0" smtClean="0"/>
              <a:t>and</a:t>
            </a:r>
            <a:r>
              <a:rPr lang="en-GB" baseline="0" dirty="0" smtClean="0"/>
              <a:t> </a:t>
            </a:r>
            <a:r>
              <a:rPr dirty="0" smtClean="0"/>
              <a:t>wider </a:t>
            </a:r>
            <a:r>
              <a:rPr dirty="0"/>
              <a:t>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smtClean="0"/>
              <a:t>The second thing to know about Parliament is </a:t>
            </a:r>
            <a:r>
              <a:rPr lang="en-GB" dirty="0" err="1" smtClean="0"/>
              <a:t>i</a:t>
            </a:r>
            <a:r>
              <a:rPr dirty="0" smtClean="0"/>
              <a:t>t </a:t>
            </a:r>
            <a:r>
              <a:rPr dirty="0"/>
              <a:t>doesn’t really </a:t>
            </a:r>
            <a:r>
              <a:rPr dirty="0" smtClean="0"/>
              <a:t>exist</a:t>
            </a:r>
            <a:endParaRPr lang="en-GB" dirty="0" smtClean="0"/>
          </a:p>
          <a:p>
            <a:pPr>
              <a:defRPr sz="1100"/>
            </a:pPr>
            <a:endParaRPr lang="en-GB" dirty="0" smtClean="0"/>
          </a:p>
          <a:p>
            <a:pPr>
              <a:defRPr sz="1100"/>
            </a:pPr>
            <a:r>
              <a:rPr lang="en-GB" dirty="0" smtClean="0"/>
              <a:t>There</a:t>
            </a:r>
            <a:r>
              <a:rPr lang="en-GB" baseline="0" dirty="0" smtClean="0"/>
              <a:t> is no single sense of Parliament</a:t>
            </a:r>
          </a:p>
          <a:p>
            <a:pPr>
              <a:defRPr sz="1100"/>
            </a:pPr>
            <a:endParaRPr lang="en-GB" baseline="0" dirty="0" smtClean="0"/>
          </a:p>
          <a:p>
            <a:pPr>
              <a:defRPr sz="1100"/>
            </a:pPr>
            <a:r>
              <a:rPr lang="en-GB" baseline="0" dirty="0" smtClean="0"/>
              <a:t>There is the</a:t>
            </a:r>
            <a:r>
              <a:rPr dirty="0" smtClean="0"/>
              <a:t> </a:t>
            </a:r>
            <a:r>
              <a:rPr dirty="0"/>
              <a:t>House of </a:t>
            </a:r>
            <a:r>
              <a:rPr dirty="0" smtClean="0"/>
              <a:t>Commons</a:t>
            </a:r>
            <a:r>
              <a:rPr lang="en-GB" baseline="0" dirty="0" smtClean="0"/>
              <a:t> -</a:t>
            </a:r>
            <a:r>
              <a:rPr dirty="0" smtClean="0"/>
              <a:t>the </a:t>
            </a:r>
            <a:r>
              <a:rPr dirty="0"/>
              <a:t>democratically elected </a:t>
            </a:r>
            <a:r>
              <a:rPr lang="en-GB" dirty="0" smtClean="0"/>
              <a:t>lower chamber</a:t>
            </a:r>
          </a:p>
          <a:p>
            <a:pPr>
              <a:defRPr sz="1100"/>
            </a:pPr>
            <a:endParaRPr lang="en-GB" dirty="0" smtClean="0"/>
          </a:p>
          <a:p>
            <a:pPr>
              <a:defRPr sz="1100"/>
            </a:pPr>
            <a:r>
              <a:rPr lang="en-GB" dirty="0" smtClean="0"/>
              <a:t>There</a:t>
            </a:r>
            <a:r>
              <a:rPr lang="en-GB" baseline="0" dirty="0" smtClean="0"/>
              <a:t> is the House of Lords - </a:t>
            </a:r>
            <a:r>
              <a:rPr dirty="0" smtClean="0"/>
              <a:t>the </a:t>
            </a:r>
            <a:r>
              <a:rPr lang="en-GB" dirty="0" smtClean="0"/>
              <a:t>upper </a:t>
            </a:r>
            <a:r>
              <a:rPr dirty="0" smtClean="0"/>
              <a:t>chamber </a:t>
            </a:r>
            <a:r>
              <a:rPr dirty="0"/>
              <a:t>of Parliament, </a:t>
            </a:r>
            <a:r>
              <a:rPr lang="en-GB" dirty="0" smtClean="0"/>
              <a:t>with </a:t>
            </a:r>
            <a:r>
              <a:rPr dirty="0" smtClean="0"/>
              <a:t>members</a:t>
            </a:r>
            <a:r>
              <a:rPr lang="en-GB" dirty="0" smtClean="0"/>
              <a:t> appointed</a:t>
            </a:r>
            <a:r>
              <a:rPr dirty="0" smtClean="0"/>
              <a:t>.</a:t>
            </a:r>
            <a:r>
              <a:rPr lang="en-GB" dirty="0" smtClean="0"/>
              <a:t> In a fashion.</a:t>
            </a:r>
          </a:p>
          <a:p>
            <a:pPr>
              <a:defRPr sz="1100"/>
            </a:pPr>
            <a:endParaRPr lang="en-GB" dirty="0" smtClean="0"/>
          </a:p>
          <a:p>
            <a:pPr>
              <a:defRPr sz="1100"/>
            </a:pPr>
            <a:r>
              <a:rPr lang="en-GB" dirty="0" smtClean="0"/>
              <a:t>And</a:t>
            </a:r>
            <a:r>
              <a:rPr lang="en-GB" baseline="0" dirty="0" smtClean="0"/>
              <a:t> there is </a:t>
            </a:r>
            <a:r>
              <a:rPr dirty="0" smtClean="0"/>
              <a:t>The </a:t>
            </a:r>
            <a:r>
              <a:rPr lang="en-GB" dirty="0" smtClean="0"/>
              <a:t>Crown. Or the </a:t>
            </a:r>
            <a:r>
              <a:rPr dirty="0" smtClean="0"/>
              <a:t>Queen</a:t>
            </a:r>
            <a:r>
              <a:rPr lang="en-GB" dirty="0" smtClean="0"/>
              <a:t> in Parliament.</a:t>
            </a:r>
            <a:r>
              <a:rPr lang="en-GB" baseline="0" dirty="0" smtClean="0"/>
              <a:t> As separate from the Queen as a person. The Queen</a:t>
            </a:r>
            <a:r>
              <a:rPr dirty="0" smtClean="0"/>
              <a:t> </a:t>
            </a:r>
            <a:r>
              <a:rPr dirty="0"/>
              <a:t>is the Head of State: she opens </a:t>
            </a:r>
            <a:r>
              <a:rPr lang="en-GB" dirty="0" smtClean="0"/>
              <a:t>every session of </a:t>
            </a:r>
            <a:r>
              <a:rPr dirty="0" smtClean="0"/>
              <a:t>Parliament </a:t>
            </a:r>
            <a:r>
              <a:rPr dirty="0"/>
              <a:t>has to agree </a:t>
            </a:r>
            <a:r>
              <a:rPr dirty="0" smtClean="0"/>
              <a:t>legislation</a:t>
            </a:r>
            <a:endParaRPr lang="en-GB" dirty="0" smtClean="0"/>
          </a:p>
          <a:p>
            <a:pPr>
              <a:defRPr sz="1100"/>
            </a:pPr>
            <a:endParaRPr lang="en-GB" dirty="0" smtClean="0"/>
          </a:p>
          <a:p>
            <a:pPr>
              <a:defRPr sz="1100"/>
            </a:pPr>
            <a:r>
              <a:rPr lang="en-GB" dirty="0" smtClean="0"/>
              <a:t>Over time, the powers of the Crown</a:t>
            </a:r>
            <a:r>
              <a:rPr lang="en-GB" baseline="0" dirty="0" smtClean="0"/>
              <a:t> have diminished. But some matters are still reserved under Royal Prerogative</a:t>
            </a:r>
          </a:p>
          <a:p>
            <a:pPr>
              <a:defRPr sz="1100"/>
            </a:pPr>
            <a:endParaRPr lang="en-GB" baseline="0" dirty="0" smtClean="0"/>
          </a:p>
          <a:p>
            <a:pPr>
              <a:defRPr sz="1100"/>
            </a:pPr>
            <a:r>
              <a:rPr lang="en-GB" baseline="0" dirty="0" smtClean="0"/>
              <a:t>Matters like declaring war, ratifying treaties and proroguing or dissolving Parliament for instance</a:t>
            </a:r>
          </a:p>
          <a:p>
            <a:pPr>
              <a:defRPr sz="1100"/>
            </a:pPr>
            <a:endParaRPr lang="en-GB" baseline="0" dirty="0" smtClean="0"/>
          </a:p>
          <a:p>
            <a:pPr>
              <a:defRPr sz="1100"/>
            </a:pPr>
            <a:r>
              <a:rPr lang="en-GB" baseline="0" dirty="0" smtClean="0"/>
              <a:t>Which some of you may remember being called into play in the Brexit debates</a:t>
            </a:r>
          </a:p>
          <a:p>
            <a:pPr>
              <a:defRPr sz="1100"/>
            </a:pPr>
            <a:endParaRPr lang="en-GB" baseline="0" dirty="0" smtClean="0">
              <a:solidFill>
                <a:srgbClr val="000000"/>
              </a:solidFill>
            </a:endParaRPr>
          </a:p>
          <a:p>
            <a:pPr>
              <a:defRPr sz="1100"/>
            </a:pPr>
            <a:r>
              <a:rPr lang="en-GB" baseline="0" dirty="0" smtClean="0">
                <a:solidFill>
                  <a:srgbClr val="000000"/>
                </a:solidFill>
              </a:rPr>
              <a:t>So Parliament is not a single institution. 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smtClean="0"/>
              <a:t>This</a:t>
            </a:r>
          </a:p>
          <a:p>
            <a:pPr>
              <a:defRPr sz="1100"/>
            </a:pPr>
            <a:endParaRPr lang="en-GB" dirty="0" smtClean="0"/>
          </a:p>
          <a:p>
            <a:pPr>
              <a:defRPr sz="1100"/>
            </a:pPr>
            <a:r>
              <a:rPr lang="en-GB" dirty="0" smtClean="0"/>
              <a:t>At </a:t>
            </a:r>
            <a:r>
              <a:rPr lang="en-GB" dirty="0" smtClean="0"/>
              <a:t>least if we put the Queen</a:t>
            </a:r>
            <a:r>
              <a:rPr lang="en-GB" baseline="0" dirty="0" smtClean="0"/>
              <a:t> to one side for a moment</a:t>
            </a:r>
          </a:p>
          <a:p>
            <a:pPr>
              <a:defRPr sz="1100"/>
            </a:pPr>
            <a:endParaRPr lang="en-GB" baseline="0" dirty="0" smtClean="0"/>
          </a:p>
          <a:p>
            <a:pPr>
              <a:defRPr sz="1100"/>
            </a:pPr>
            <a:r>
              <a:rPr lang="en-GB" baseline="0" dirty="0" smtClean="0"/>
              <a:t>The Commons and the Lords are independent organisations</a:t>
            </a:r>
          </a:p>
          <a:p>
            <a:pPr>
              <a:defRPr sz="1100"/>
            </a:pPr>
            <a:endParaRPr lang="en-GB" baseline="0" dirty="0" smtClean="0"/>
          </a:p>
          <a:p>
            <a:pPr>
              <a:defRPr sz="1100"/>
            </a:pPr>
            <a:r>
              <a:rPr lang="en-GB" baseline="0" dirty="0" smtClean="0"/>
              <a:t>There is no one person in charge. Again putting the Queen to one side.</a:t>
            </a:r>
          </a:p>
          <a:p>
            <a:pPr>
              <a:defRPr sz="1100"/>
            </a:pPr>
            <a:endParaRPr lang="en-GB" baseline="0" dirty="0" smtClean="0"/>
          </a:p>
          <a:p>
            <a:pPr>
              <a:defRPr sz="1100"/>
            </a:pPr>
            <a:r>
              <a:rPr lang="en-GB" baseline="0" dirty="0" smtClean="0"/>
              <a:t>There is no common ruleset though procedures may be interlinked</a:t>
            </a:r>
          </a:p>
          <a:p>
            <a:pPr>
              <a:defRPr sz="1100"/>
            </a:pPr>
            <a:endParaRPr lang="en-GB" baseline="0" dirty="0" smtClean="0"/>
          </a:p>
          <a:p>
            <a:pPr>
              <a:defRPr sz="1100"/>
            </a:pPr>
            <a:r>
              <a:rPr lang="en-GB" baseline="0" dirty="0" smtClean="0"/>
              <a:t>So if there’s no such thing as Parliament, what’s the big building about?</a:t>
            </a:r>
          </a:p>
          <a:p>
            <a:pPr>
              <a:defRPr sz="1100"/>
            </a:pPr>
            <a:endParaRPr lang="en-GB" baseline="0" dirty="0" smtClean="0"/>
          </a:p>
          <a:p>
            <a:pPr>
              <a:defRPr sz="1100"/>
            </a:pPr>
            <a:r>
              <a:rPr lang="en-GB" baseline="0" dirty="0" smtClean="0"/>
              <a:t>Think of it as a conference centre hosting two separate but interlinked conferences and you wouldn’t be far wrong</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third and final thing you need to know is how complicated the internal structures are</a:t>
            </a:r>
          </a:p>
          <a:p>
            <a:endParaRPr lang="en-US" baseline="0" dirty="0" smtClean="0"/>
          </a:p>
          <a:p>
            <a:r>
              <a:rPr lang="en-US" baseline="0" dirty="0" smtClean="0"/>
              <a:t>The are Table Offices, Legislation Offices, Journal Offices, Vote Offices, Committee Offices</a:t>
            </a:r>
          </a:p>
          <a:p>
            <a:endParaRPr lang="en-US" baseline="0" dirty="0" smtClean="0"/>
          </a:p>
          <a:p>
            <a:r>
              <a:rPr lang="en-US" baseline="0" dirty="0" smtClean="0"/>
              <a:t>And all of this is duplicated across the two Houses</a:t>
            </a:r>
          </a:p>
          <a:p>
            <a:endParaRPr lang="en-US" baseline="0" dirty="0" smtClean="0"/>
          </a:p>
          <a:p>
            <a:r>
              <a:rPr lang="en-US" baseline="0" dirty="0" smtClean="0"/>
              <a:t>Individual offices are largely autonomous</a:t>
            </a:r>
          </a:p>
          <a:p>
            <a:endParaRPr lang="en-US" baseline="0" dirty="0" smtClean="0"/>
          </a:p>
          <a:p>
            <a:r>
              <a:rPr lang="en-US" baseline="0" dirty="0" smtClean="0"/>
              <a:t>Only one person in each House has oversight of all of them</a:t>
            </a:r>
          </a:p>
          <a:p>
            <a:endParaRPr lang="en-US" baseline="0" dirty="0" smtClean="0"/>
          </a:p>
          <a:p>
            <a:r>
              <a:rPr lang="en-US" baseline="0" dirty="0" smtClean="0"/>
              <a:t>The workflow between offices typically being facilitated by </a:t>
            </a:r>
            <a:r>
              <a:rPr lang="en-US" baseline="0" dirty="0" err="1" smtClean="0"/>
              <a:t>documsents</a:t>
            </a:r>
            <a:r>
              <a:rPr lang="en-US" baseline="0" dirty="0" smtClean="0"/>
              <a:t> being exchanged at the end of some workflow</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extLst/>
          </a:blip>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extLst/>
          </a:blip>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4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smtClean="0"/>
              <a:t>Coping </a:t>
            </a:r>
            <a:r>
              <a:rPr lang="en-GB" dirty="0"/>
              <a:t>with complexity: building a knowledge graph for UK Parliament</a:t>
            </a:r>
            <a:endParaRPr dirty="0" smtClean="0"/>
          </a:p>
          <a:p>
            <a:pPr>
              <a:spcBef>
                <a:spcPts val="0"/>
              </a:spcBef>
            </a:pPr>
            <a:r>
              <a:rPr dirty="0" smtClean="0"/>
              <a:t/>
            </a:r>
            <a:br>
              <a:rPr dirty="0" smtClean="0"/>
            </a:br>
            <a:r>
              <a:rPr lang="en-GB" sz="2400" dirty="0"/>
              <a:t> ISKO UK Meetup</a:t>
            </a:r>
            <a:r>
              <a:rPr sz="2200" dirty="0" smtClean="0"/>
              <a:t> 20</a:t>
            </a:r>
            <a:r>
              <a:rPr lang="en-GB" sz="2200" dirty="0" smtClean="0"/>
              <a:t>21</a:t>
            </a:r>
            <a:r>
              <a:rPr sz="2200" dirty="0" smtClean="0"/>
              <a:t> </a:t>
            </a:r>
            <a:endParaRPr sz="2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smtClean="0"/>
              <a:t>problem</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First </a:t>
            </a:r>
            <a:r>
              <a:rPr lang="en-GB" dirty="0" err="1" smtClean="0"/>
              <a:t>brexit</a:t>
            </a:r>
            <a:r>
              <a:rPr lang="en-GB" dirty="0" smtClean="0"/>
              <a:t/>
            </a:r>
            <a:br>
              <a:rPr lang="en-GB" dirty="0" smtClean="0"/>
            </a:br>
            <a:r>
              <a:rPr lang="en-GB" sz="4000" dirty="0" smtClean="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extLst/>
          </a:blip>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24" y="4933582"/>
            <a:ext cx="1795199"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Anya Somerville </a:t>
            </a:r>
          </a:p>
        </p:txBody>
      </p:sp>
      <p:sp>
        <p:nvSpPr>
          <p:cNvPr id="330" name="Shape 217"/>
          <p:cNvSpPr txBox="1"/>
          <p:nvPr/>
        </p:nvSpPr>
        <p:spPr>
          <a:xfrm>
            <a:off x="1908419" y="5286476"/>
            <a:ext cx="2184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t>Head of Indexing and Data Management, UK Parliament</a:t>
            </a:r>
          </a:p>
        </p:txBody>
      </p:sp>
      <p:sp>
        <p:nvSpPr>
          <p:cNvPr id="331" name="Shape 218"/>
          <p:cNvSpPr txBox="1"/>
          <p:nvPr/>
        </p:nvSpPr>
        <p:spPr>
          <a:xfrm>
            <a:off x="4967506" y="4933582"/>
            <a:ext cx="19023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351539" y="5286476"/>
            <a:ext cx="11343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t>Data Architect</a:t>
            </a:r>
          </a:p>
          <a:p>
            <a:pPr algn="ctr">
              <a:defRPr sz="900">
                <a:solidFill>
                  <a:srgbClr val="FFFFFF"/>
                </a:solidFill>
                <a:latin typeface="Courier New"/>
                <a:ea typeface="Courier New"/>
                <a:cs typeface="Courier New"/>
                <a:sym typeface="Courier New"/>
              </a:defRPr>
            </a:pPr>
            <a:r>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36" name="Shape 223" descr="Shape 223"/>
          <p:cNvPicPr>
            <a:picLocks noChangeAspect="1"/>
          </p:cNvPicPr>
          <p:nvPr/>
        </p:nvPicPr>
        <p:blipFill>
          <a:blip r:embed="rId3">
            <a:extLst/>
          </a:blip>
          <a:stretch>
            <a:fillRect/>
          </a:stretch>
        </p:blipFill>
        <p:spPr>
          <a:xfrm>
            <a:off x="1962948" y="2308760"/>
            <a:ext cx="2184600" cy="2096400"/>
          </a:xfrm>
          <a:prstGeom prst="rect">
            <a:avLst/>
          </a:prstGeom>
          <a:ln w="25400">
            <a:solidFill>
              <a:srgbClr val="DDDDDD"/>
            </a:solidFill>
            <a:miter lim="400000"/>
          </a:ln>
        </p:spPr>
      </p:pic>
      <p:pic>
        <p:nvPicPr>
          <p:cNvPr id="337" name="Shape 224" descr="Shape 224"/>
          <p:cNvPicPr>
            <a:picLocks noChangeAspect="1"/>
          </p:cNvPicPr>
          <p:nvPr/>
        </p:nvPicPr>
        <p:blipFill>
          <a:blip r:embed="rId4">
            <a:extLst/>
          </a:blip>
          <a:srcRect l="49368" t="12660" r="7019" b="15239"/>
          <a:stretch>
            <a:fillRect/>
          </a:stretch>
        </p:blipFill>
        <p:spPr>
          <a:xfrm>
            <a:off x="4911102" y="2308762"/>
            <a:ext cx="2146801" cy="2096401"/>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a:t>
            </a:r>
            <a:r>
              <a:rPr sz="4800" dirty="0" smtClean="0"/>
              <a:t>web</a:t>
            </a:r>
            <a:r>
              <a:rPr lang="en-GB" sz="4800" dirty="0"/>
              <a:t/>
            </a:r>
            <a:br>
              <a:rPr lang="en-GB" sz="4800" dirty="0"/>
            </a:br>
            <a:r>
              <a:rPr lang="en-GB" sz="3600" dirty="0" smtClean="0"/>
              <a:t>they said</a:t>
            </a:r>
            <a:endParaRPr sz="3600" dirty="0"/>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smtClean="0"/>
              <a:t>Fragmented data</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extLst/>
          </a:blip>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extLst/>
          </a:blip>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smtClean="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extLst/>
          </a:blip>
          <a:srcRect l="1811" r="1821"/>
          <a:stretch>
            <a:fillRect/>
          </a:stretch>
        </p:blipFill>
        <p:spPr>
          <a:xfrm>
            <a:off x="-2" y="0"/>
            <a:ext cx="9144002" cy="71163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extLst/>
          </a:blip>
          <a:srcRect t="1709" b="1709"/>
          <a:stretch>
            <a:fillRect/>
          </a:stretch>
        </p:blipFill>
        <p:spPr>
          <a:xfrm>
            <a:off x="0" y="-2"/>
            <a:ext cx="10630800" cy="68580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smtClean="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smtClean="0"/>
              <a:t>Wh</a:t>
            </a:r>
            <a:r>
              <a:rPr lang="en-GB" dirty="0" smtClean="0"/>
              <a:t>at we’ve made</a:t>
            </a:r>
            <a:endParaRPr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Finding and binding correct contexts </a:t>
            </a:r>
            <a:br>
              <a:rPr lang="en-US" dirty="0" smtClean="0"/>
            </a:br>
            <a:r>
              <a:rPr lang="en-US" sz="4000" dirty="0" smtClean="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extLst/>
          </a:blip>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extLst/>
          </a:blip>
          <a:stretch>
            <a:fillRect/>
          </a:stretch>
        </p:blipFill>
        <p:spPr>
          <a:xfrm>
            <a:off x="-62509" y="-383644"/>
            <a:ext cx="9659102" cy="7244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(1)There are always more unknown unknowns </a:t>
            </a:r>
            <a:r>
              <a:rPr lang="en-US" sz="4000" dirty="0" smtClean="0"/>
              <a:t>than known unknowns</a:t>
            </a:r>
            <a:endParaRPr sz="4000" dirty="0"/>
          </a:p>
        </p:txBody>
      </p:sp>
    </p:spTree>
    <p:extLst>
      <p:ext uri="{BB962C8B-B14F-4D97-AF65-F5344CB8AC3E}">
        <p14:creationId xmlns:p14="http://schemas.microsoft.com/office/powerpoint/2010/main" val="75634620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smtClean="0"/>
              <a:t>(2)The plural of anecdote </a:t>
            </a:r>
            <a:r>
              <a:rPr lang="en-GB" b="1" dirty="0" smtClean="0"/>
              <a:t>is</a:t>
            </a:r>
            <a:r>
              <a:rPr lang="en-GB" dirty="0" smtClean="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(3)Make friends with contradiction</a:t>
            </a:r>
            <a:br>
              <a:rPr lang="en-US" dirty="0" smtClean="0"/>
            </a:br>
            <a:r>
              <a:rPr lang="en-US" sz="4000" dirty="0" smtClean="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(4)Use graphs to subvert hierarchies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(5)Retirees always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a:t>
            </a:r>
            <a:r>
              <a:rPr lang="en-US" dirty="0" smtClean="0"/>
              <a:t>four trick </a:t>
            </a:r>
            <a:r>
              <a:rPr lang="en-US" dirty="0"/>
              <a:t>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this as a thing with agency</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that as a work or an expression</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How </a:t>
            </a:r>
            <a:r>
              <a:rPr lang="en-US" sz="1800" dirty="0"/>
              <a:t>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Back to SIs</a:t>
            </a:r>
            <a:br>
              <a:rPr lang="en-US" dirty="0" smtClean="0"/>
            </a:br>
            <a:r>
              <a:rPr lang="en-US" sz="4000" dirty="0" smtClean="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smtClean="0"/>
              <a:t>Endless flowcharts</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smtClean="0"/>
              <a:t>The procedure model</a:t>
            </a:r>
            <a:endParaRPr sz="4000" dirty="0"/>
          </a:p>
        </p:txBody>
      </p:sp>
      <p:pic>
        <p:nvPicPr>
          <p:cNvPr id="3" name="Shape 357" descr="Shape 357"/>
          <p:cNvPicPr>
            <a:picLocks noChangeAspect="1"/>
          </p:cNvPicPr>
          <p:nvPr/>
        </p:nvPicPr>
        <p:blipFill>
          <a:blip r:embed="rId3">
            <a:extLst/>
          </a:blip>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smtClean="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smtClean="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extLst/>
          </a:blip>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smtClean="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Precedence as a query</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Emergent possibilities</a:t>
            </a:r>
            <a:endParaRPr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Runs public departments </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smtClean="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extLst/>
          </a:blip>
          <a:stretch>
            <a:fillRect/>
          </a:stretch>
        </p:blipFill>
        <p:spPr>
          <a:xfrm>
            <a:off x="152400" y="152400"/>
            <a:ext cx="8737600" cy="6553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extLst/>
          </a:blip>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extLst/>
          </a:blip>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extLst/>
          </a:blip>
          <a:stretch>
            <a:fillRect/>
          </a:stretch>
        </p:blipFill>
        <p:spPr>
          <a:xfrm>
            <a:off x="-596001" y="2200749"/>
            <a:ext cx="4274751" cy="2752970"/>
          </a:xfrm>
          <a:prstGeom prst="rect">
            <a:avLst/>
          </a:prstGeom>
          <a:ln w="12700">
            <a:miter lim="400000"/>
          </a:ln>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4023</TotalTime>
  <Words>3510</Words>
  <Application>Microsoft Macintosh PowerPoint</Application>
  <PresentationFormat>On-screen Show (4:3)</PresentationFormat>
  <Paragraphs>543</Paragraphs>
  <Slides>60</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Calibri</vt:lpstr>
      <vt:lpstr>Courier New</vt:lpstr>
      <vt:lpstr>Helvetica Neue</vt:lpstr>
      <vt:lpstr>Helvetica Neue Light</vt:lpstr>
      <vt:lpstr>Trebuchet MS</vt:lpstr>
      <vt:lpstr>Arial</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always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SMETHURST, Michael</cp:lastModifiedBy>
  <cp:revision>77</cp:revision>
  <dcterms:modified xsi:type="dcterms:W3CDTF">2021-10-15T10:05:27Z</dcterms:modified>
</cp:coreProperties>
</file>